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3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311" r:id="rId4"/>
    <p:sldId id="312" r:id="rId5"/>
    <p:sldId id="333" r:id="rId6"/>
    <p:sldId id="313" r:id="rId7"/>
    <p:sldId id="314" r:id="rId8"/>
    <p:sldId id="335" r:id="rId9"/>
    <p:sldId id="315" r:id="rId10"/>
    <p:sldId id="317" r:id="rId11"/>
    <p:sldId id="334" r:id="rId12"/>
    <p:sldId id="319" r:id="rId13"/>
    <p:sldId id="321" r:id="rId14"/>
    <p:sldId id="322" r:id="rId15"/>
    <p:sldId id="323" r:id="rId16"/>
    <p:sldId id="337" r:id="rId17"/>
    <p:sldId id="324" r:id="rId18"/>
    <p:sldId id="330" r:id="rId19"/>
    <p:sldId id="340" r:id="rId20"/>
    <p:sldId id="341" r:id="rId21"/>
    <p:sldId id="342" r:id="rId22"/>
    <p:sldId id="343" r:id="rId23"/>
    <p:sldId id="344" r:id="rId24"/>
    <p:sldId id="331" r:id="rId25"/>
    <p:sldId id="310" r:id="rId2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74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&#1050;&#1085;&#1080;&#1075;&#1072;1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&#1050;&#1085;&#1080;&#1075;&#1072;1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/>
              <a:t>Количество  поднадзорных объектов</a:t>
            </a:r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6.8638641244224821E-2"/>
          <c:y val="0.30602766759418365"/>
          <c:w val="0.77213401010824145"/>
          <c:h val="0.5533625402087895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invertIfNegative val="0"/>
          <c:cat>
            <c:strRef>
              <c:f>Лист1!$A$2:$A$4</c:f>
              <c:strCache>
                <c:ptCount val="3"/>
                <c:pt idx="0">
                  <c:v>2016 год</c:v>
                </c:pt>
                <c:pt idx="1">
                  <c:v>2017 год</c:v>
                </c:pt>
                <c:pt idx="2">
                  <c:v>2018 год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37</c:v>
                </c:pt>
                <c:pt idx="1">
                  <c:v>36</c:v>
                </c:pt>
                <c:pt idx="2">
                  <c:v>80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227176192"/>
        <c:axId val="227180504"/>
      </c:barChart>
      <c:catAx>
        <c:axId val="22717619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227180504"/>
        <c:crosses val="autoZero"/>
        <c:auto val="1"/>
        <c:lblAlgn val="ctr"/>
        <c:lblOffset val="100"/>
        <c:noMultiLvlLbl val="0"/>
      </c:catAx>
      <c:valAx>
        <c:axId val="22718050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27176192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dirty="0" smtClean="0"/>
              <a:t>Количество</a:t>
            </a:r>
            <a:r>
              <a:rPr lang="ru-RU" baseline="0" dirty="0" smtClean="0"/>
              <a:t> проведенных проверок</a:t>
            </a:r>
            <a:endParaRPr lang="ru-RU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Лист1!$B$4:$D$4</c:f>
              <c:strCache>
                <c:ptCount val="3"/>
                <c:pt idx="0">
                  <c:v>2016 г.</c:v>
                </c:pt>
                <c:pt idx="1">
                  <c:v>2017  г.</c:v>
                </c:pt>
                <c:pt idx="2">
                  <c:v>2018 г.</c:v>
                </c:pt>
              </c:strCache>
            </c:strRef>
          </c:cat>
          <c:val>
            <c:numRef>
              <c:f>Лист1!$B$5:$D$5</c:f>
              <c:numCache>
                <c:formatCode>General</c:formatCode>
                <c:ptCount val="3"/>
                <c:pt idx="0">
                  <c:v>226</c:v>
                </c:pt>
                <c:pt idx="1">
                  <c:v>202</c:v>
                </c:pt>
                <c:pt idx="2">
                  <c:v>167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84793456"/>
        <c:axId val="684794240"/>
      </c:barChart>
      <c:catAx>
        <c:axId val="6847934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684794240"/>
        <c:crosses val="autoZero"/>
        <c:auto val="1"/>
        <c:lblAlgn val="ctr"/>
        <c:lblOffset val="100"/>
        <c:noMultiLvlLbl val="0"/>
      </c:catAx>
      <c:valAx>
        <c:axId val="6847942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68479345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b="0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effectLst/>
                <a:latin typeface="+mn-lt"/>
                <a:ea typeface="+mn-ea"/>
                <a:cs typeface="+mn-cs"/>
              </a:defRPr>
            </a:pPr>
            <a:r>
              <a:rPr lang="ru-RU" dirty="0" smtClean="0"/>
              <a:t>Количество</a:t>
            </a:r>
            <a:r>
              <a:rPr lang="ru-RU" baseline="0" dirty="0" smtClean="0"/>
              <a:t> выданных заключений</a:t>
            </a:r>
            <a:endParaRPr lang="ru-RU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effectLst/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gradFill>
              <a:gsLst>
                <a:gs pos="0">
                  <a:schemeClr val="accent1"/>
                </a:gs>
                <a:gs pos="100000">
                  <a:schemeClr val="accent1">
                    <a:lumMod val="84000"/>
                  </a:schemeClr>
                </a:gs>
              </a:gsLst>
              <a:lin ang="5400000" scaled="1"/>
            </a:gra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Лист1!$B$4:$D$4</c:f>
              <c:strCache>
                <c:ptCount val="3"/>
                <c:pt idx="0">
                  <c:v>2016 г.</c:v>
                </c:pt>
                <c:pt idx="1">
                  <c:v>2017  г.</c:v>
                </c:pt>
                <c:pt idx="2">
                  <c:v>2018 г.</c:v>
                </c:pt>
              </c:strCache>
            </c:strRef>
          </c:cat>
          <c:val>
            <c:numRef>
              <c:f>Лист1!$B$6:$D$6</c:f>
              <c:numCache>
                <c:formatCode>General</c:formatCode>
                <c:ptCount val="3"/>
                <c:pt idx="0">
                  <c:v>39</c:v>
                </c:pt>
                <c:pt idx="1">
                  <c:v>24</c:v>
                </c:pt>
                <c:pt idx="2">
                  <c:v>13</c:v>
                </c:pt>
              </c:numCache>
            </c:numRef>
          </c:val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41"/>
        <c:axId val="88178560"/>
        <c:axId val="88171112"/>
      </c:barChart>
      <c:catAx>
        <c:axId val="881785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effectLst/>
                <a:latin typeface="+mn-lt"/>
                <a:ea typeface="+mn-ea"/>
                <a:cs typeface="+mn-cs"/>
              </a:defRPr>
            </a:pPr>
            <a:endParaRPr lang="ru-RU"/>
          </a:p>
        </c:txPr>
        <c:crossAx val="88171112"/>
        <c:crosses val="autoZero"/>
        <c:auto val="1"/>
        <c:lblAlgn val="ctr"/>
        <c:lblOffset val="100"/>
        <c:noMultiLvlLbl val="0"/>
      </c:catAx>
      <c:valAx>
        <c:axId val="88171112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8817856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gradFill flip="none" rotWithShape="1">
      <a:gsLst>
        <a:gs pos="0">
          <a:schemeClr val="lt1"/>
        </a:gs>
        <a:gs pos="68000">
          <a:schemeClr val="lt1">
            <a:lumMod val="85000"/>
          </a:schemeClr>
        </a:gs>
        <a:gs pos="100000">
          <a:schemeClr val="lt1"/>
        </a:gs>
      </a:gsLst>
      <a:lin ang="5400000" scaled="1"/>
      <a:tileRect/>
    </a:gra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4">
  <cs:axisTitle>
    <cs:lnRef idx="0"/>
    <cs:fillRef idx="0"/>
    <cs:effectRef idx="0"/>
    <cs:fontRef idx="minor">
      <a:schemeClr val="dk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>
      <a:effectLst/>
    </cs:defRPr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68000">
            <a:schemeClr val="lt1">
              <a:lumMod val="85000"/>
            </a:schemeClr>
          </a:gs>
          <a:gs pos="100000">
            <a:schemeClr val="lt1"/>
          </a:gs>
        </a:gsLst>
        <a:lin ang="5400000" scaled="1"/>
        <a:tileRect/>
      </a:gra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lt1"/>
    </cs:fontRef>
    <cs:spPr/>
    <cs:defRPr sz="10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gradFill>
          <a:gsLst>
            <a:gs pos="0">
              <a:schemeClr val="phClr"/>
            </a:gs>
            <a:gs pos="100000">
              <a:schemeClr val="phClr">
                <a:lumMod val="84000"/>
              </a:schemeClr>
            </a:gs>
          </a:gsLst>
          <a:lin ang="5400000" scaled="1"/>
        </a:gra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35000"/>
          <a:lumOff val="65000"/>
        </a:schemeClr>
      </a:solidFill>
      <a:ln w="9525">
        <a:solidFill>
          <a:schemeClr val="dk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dk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65000"/>
        <a:lumOff val="35000"/>
      </a:schemeClr>
    </cs:fontRef>
    <cs:defRPr kern="1200">
      <a:effectLst/>
    </cs:defRPr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ln w="9525">
        <a:solidFill>
          <a:schemeClr val="dk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DF857-4EEC-4AF3-8AF5-6DA813E8B7CE}" type="datetimeFigureOut">
              <a:rPr lang="ru-RU" smtClean="0"/>
              <a:pPr/>
              <a:t>25.09.2019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6209F-C826-4104-8B27-332E4D0F83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DF857-4EEC-4AF3-8AF5-6DA813E8B7CE}" type="datetimeFigureOut">
              <a:rPr lang="ru-RU" smtClean="0"/>
              <a:pPr/>
              <a:t>25.09.2019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6209F-C826-4104-8B27-332E4D0F83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DF857-4EEC-4AF3-8AF5-6DA813E8B7CE}" type="datetimeFigureOut">
              <a:rPr lang="ru-RU" smtClean="0"/>
              <a:pPr/>
              <a:t>25.09.2019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6209F-C826-4104-8B27-332E4D0F83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DF857-4EEC-4AF3-8AF5-6DA813E8B7CE}" type="datetimeFigureOut">
              <a:rPr lang="ru-RU" smtClean="0"/>
              <a:pPr/>
              <a:t>25.09.2019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6209F-C826-4104-8B27-332E4D0F83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DF857-4EEC-4AF3-8AF5-6DA813E8B7CE}" type="datetimeFigureOut">
              <a:rPr lang="ru-RU" smtClean="0"/>
              <a:pPr/>
              <a:t>25.09.2019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6209F-C826-4104-8B27-332E4D0F83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DF857-4EEC-4AF3-8AF5-6DA813E8B7CE}" type="datetimeFigureOut">
              <a:rPr lang="ru-RU" smtClean="0"/>
              <a:pPr/>
              <a:t>25.09.2019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6209F-C826-4104-8B27-332E4D0F83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DF857-4EEC-4AF3-8AF5-6DA813E8B7CE}" type="datetimeFigureOut">
              <a:rPr lang="ru-RU" smtClean="0"/>
              <a:pPr/>
              <a:t>25.09.2019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6209F-C826-4104-8B27-332E4D0F83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DF857-4EEC-4AF3-8AF5-6DA813E8B7CE}" type="datetimeFigureOut">
              <a:rPr lang="ru-RU" smtClean="0"/>
              <a:pPr/>
              <a:t>25.09.2019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6209F-C826-4104-8B27-332E4D0F83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DF857-4EEC-4AF3-8AF5-6DA813E8B7CE}" type="datetimeFigureOut">
              <a:rPr lang="ru-RU" smtClean="0"/>
              <a:pPr/>
              <a:t>25.09.2019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6209F-C826-4104-8B27-332E4D0F83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DF857-4EEC-4AF3-8AF5-6DA813E8B7CE}" type="datetimeFigureOut">
              <a:rPr lang="ru-RU" smtClean="0"/>
              <a:pPr/>
              <a:t>25.09.2019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6209F-C826-4104-8B27-332E4D0F83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DF857-4EEC-4AF3-8AF5-6DA813E8B7CE}" type="datetimeFigureOut">
              <a:rPr lang="ru-RU" smtClean="0"/>
              <a:pPr/>
              <a:t>25.09.2019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6209F-C826-4104-8B27-332E4D0F83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9DF857-4EEC-4AF3-8AF5-6DA813E8B7CE}" type="datetimeFigureOut">
              <a:rPr lang="ru-RU" smtClean="0"/>
              <a:pPr/>
              <a:t>25.09.2019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D6209F-C826-4104-8B27-332E4D0F833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2" descr="C:\Documents and Settings\yuriryab\Рабочий стол\112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607425" y="17463"/>
            <a:ext cx="577850" cy="625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1" name="Заголовок 1"/>
          <p:cNvSpPr>
            <a:spLocks noGrp="1"/>
          </p:cNvSpPr>
          <p:nvPr/>
        </p:nvSpPr>
        <p:spPr bwMode="auto">
          <a:xfrm>
            <a:off x="395288" y="2420938"/>
            <a:ext cx="8572500" cy="500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/>
            <a:endParaRPr lang="en-US" sz="1200">
              <a:solidFill>
                <a:srgbClr val="002060"/>
              </a:solidFill>
              <a:cs typeface="Arial" charset="0"/>
            </a:endParaRPr>
          </a:p>
        </p:txBody>
      </p:sp>
      <p:sp>
        <p:nvSpPr>
          <p:cNvPr id="4102" name="Заголовок 1"/>
          <p:cNvSpPr>
            <a:spLocks noGrp="1"/>
          </p:cNvSpPr>
          <p:nvPr/>
        </p:nvSpPr>
        <p:spPr bwMode="auto">
          <a:xfrm>
            <a:off x="5429250" y="3643313"/>
            <a:ext cx="3786188" cy="500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/>
            <a:endParaRPr lang="en-US" sz="1200">
              <a:solidFill>
                <a:srgbClr val="002060"/>
              </a:solidFill>
              <a:cs typeface="Arial" charset="0"/>
            </a:endParaRPr>
          </a:p>
        </p:txBody>
      </p:sp>
      <p:sp>
        <p:nvSpPr>
          <p:cNvPr id="4103" name="Заголовок 1"/>
          <p:cNvSpPr>
            <a:spLocks noGrp="1"/>
          </p:cNvSpPr>
          <p:nvPr/>
        </p:nvSpPr>
        <p:spPr bwMode="auto">
          <a:xfrm>
            <a:off x="5429250" y="5500688"/>
            <a:ext cx="3786188" cy="1071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/>
            <a:endParaRPr lang="en-US" sz="1200">
              <a:solidFill>
                <a:srgbClr val="002060"/>
              </a:solidFill>
              <a:cs typeface="Arial" charset="0"/>
            </a:endParaRPr>
          </a:p>
        </p:txBody>
      </p:sp>
      <p:pic>
        <p:nvPicPr>
          <p:cNvPr id="4110" name="Picture 2" descr="C:\Documents and Settings\yuriryab\Рабочий стол\Рога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20713"/>
            <a:ext cx="9144000" cy="40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11" name="Picture 2" descr="C:\Documents and Settings\yuriryab\Рабочий стол\Рога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451600"/>
            <a:ext cx="9144000" cy="40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TextBox 15"/>
          <p:cNvSpPr txBox="1"/>
          <p:nvPr/>
        </p:nvSpPr>
        <p:spPr>
          <a:xfrm>
            <a:off x="755576" y="1196752"/>
            <a:ext cx="7776864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FF0000"/>
                </a:solidFill>
              </a:rPr>
              <a:t>Государственная инспекция строительного и жилищного надзора Ненецкого автономного округа</a:t>
            </a:r>
          </a:p>
          <a:p>
            <a:pPr algn="ctr"/>
            <a:endParaRPr lang="ru-RU" sz="2800" b="1" dirty="0" smtClean="0"/>
          </a:p>
          <a:p>
            <a:pPr algn="ctr"/>
            <a:endParaRPr lang="ru-RU" sz="2800" b="1" dirty="0"/>
          </a:p>
          <a:p>
            <a:pPr algn="ctr"/>
            <a:r>
              <a:rPr lang="ru-RU" sz="2800" b="1" dirty="0" smtClean="0"/>
              <a:t>Публичные обсуждения правоприменительной практики контрольно-надзорной деятельности </a:t>
            </a:r>
          </a:p>
          <a:p>
            <a:pPr algn="ctr"/>
            <a:r>
              <a:rPr lang="ru-RU" sz="2800" b="1" dirty="0" smtClean="0"/>
              <a:t>в сфере регионального государственного строительного надзора за </a:t>
            </a:r>
            <a:r>
              <a:rPr lang="ru-RU" sz="2800" b="1" dirty="0" smtClean="0"/>
              <a:t>2018 </a:t>
            </a:r>
            <a:r>
              <a:rPr lang="ru-RU" sz="2800" b="1" dirty="0" smtClean="0"/>
              <a:t>год</a:t>
            </a:r>
            <a:endParaRPr lang="ru-RU" sz="2800" b="1" dirty="0" smtClean="0">
              <a:solidFill>
                <a:srgbClr val="7030A0"/>
              </a:solidFill>
            </a:endParaRPr>
          </a:p>
          <a:p>
            <a:pPr algn="ctr"/>
            <a:endParaRPr lang="ru-RU" sz="2800" b="1" dirty="0" smtClean="0"/>
          </a:p>
          <a:p>
            <a:pPr algn="ctr"/>
            <a:endParaRPr lang="ru-RU" sz="2800" b="1" dirty="0"/>
          </a:p>
          <a:p>
            <a:pPr algn="ctr"/>
            <a:r>
              <a:rPr lang="ru-RU" sz="2400" b="1" dirty="0" smtClean="0">
                <a:solidFill>
                  <a:srgbClr val="FF0000"/>
                </a:solidFill>
              </a:rPr>
              <a:t>21 мая </a:t>
            </a:r>
            <a:r>
              <a:rPr lang="ru-RU" sz="2400" b="1" dirty="0" smtClean="0">
                <a:solidFill>
                  <a:srgbClr val="FF0000"/>
                </a:solidFill>
              </a:rPr>
              <a:t>2019 </a:t>
            </a:r>
            <a:r>
              <a:rPr lang="ru-RU" sz="2400" b="1" dirty="0" smtClean="0">
                <a:solidFill>
                  <a:srgbClr val="FF0000"/>
                </a:solidFill>
              </a:rPr>
              <a:t>года</a:t>
            </a:r>
          </a:p>
          <a:p>
            <a:pPr algn="ctr"/>
            <a:r>
              <a:rPr lang="ru-RU" sz="2400" b="1" dirty="0" smtClean="0">
                <a:solidFill>
                  <a:srgbClr val="FF0000"/>
                </a:solidFill>
              </a:rPr>
              <a:t>г. Нарьян-Мар</a:t>
            </a:r>
            <a:endParaRPr lang="ru-RU" sz="24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2" descr="C:\Documents and Settings\yuriryab\Рабочий стол\112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607425" y="17463"/>
            <a:ext cx="577850" cy="625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1" name="Заголовок 1"/>
          <p:cNvSpPr>
            <a:spLocks noGrp="1"/>
          </p:cNvSpPr>
          <p:nvPr/>
        </p:nvSpPr>
        <p:spPr bwMode="auto">
          <a:xfrm>
            <a:off x="323528" y="2420888"/>
            <a:ext cx="8572500" cy="37444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just"/>
            <a:r>
              <a:rPr lang="ru-RU" dirty="0" smtClean="0"/>
              <a:t>В рамках регионального государственного строительного надзора </a:t>
            </a:r>
            <a:r>
              <a:rPr lang="ru-RU" dirty="0"/>
              <a:t>должностным лицом органа государственного строительного надзора проверяется:</a:t>
            </a:r>
          </a:p>
          <a:p>
            <a:pPr algn="just"/>
            <a:r>
              <a:rPr lang="ru-RU" dirty="0" smtClean="0"/>
              <a:t>а</a:t>
            </a:r>
            <a:r>
              <a:rPr lang="ru-RU" dirty="0"/>
              <a:t>) соблюдение требований к выполнению работ, предусмотренных пунктом 10 настоящего Положения;</a:t>
            </a:r>
          </a:p>
          <a:p>
            <a:pPr algn="just"/>
            <a:r>
              <a:rPr lang="ru-RU" dirty="0"/>
              <a:t>б) соблюдение порядка проведения строительного контроля, ведения общего и (или) специальных журналов, в которых ведется учет выполнения работ (далее - общие и (или) специальные журналы), исполнительной документации, составления актов освидетельствования работ, конструкций, участков сетей инженерно-технического обеспечения. Порядок ведения общего и (или) специальных журналов, исполнительной документации устанавливается Федеральной службой по экологическому, технологическому и атомному надзору;</a:t>
            </a:r>
          </a:p>
          <a:p>
            <a:pPr algn="just"/>
            <a:endParaRPr lang="ru-RU" dirty="0" smtClean="0"/>
          </a:p>
        </p:txBody>
      </p:sp>
      <p:sp>
        <p:nvSpPr>
          <p:cNvPr id="4102" name="Заголовок 1"/>
          <p:cNvSpPr>
            <a:spLocks noGrp="1"/>
          </p:cNvSpPr>
          <p:nvPr/>
        </p:nvSpPr>
        <p:spPr bwMode="auto">
          <a:xfrm>
            <a:off x="5429250" y="3643313"/>
            <a:ext cx="3786188" cy="500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/>
            <a:endParaRPr lang="en-US" sz="1200">
              <a:solidFill>
                <a:srgbClr val="002060"/>
              </a:solidFill>
              <a:cs typeface="Arial" charset="0"/>
            </a:endParaRPr>
          </a:p>
        </p:txBody>
      </p:sp>
      <p:sp>
        <p:nvSpPr>
          <p:cNvPr id="4103" name="Заголовок 1"/>
          <p:cNvSpPr>
            <a:spLocks noGrp="1"/>
          </p:cNvSpPr>
          <p:nvPr/>
        </p:nvSpPr>
        <p:spPr bwMode="auto">
          <a:xfrm>
            <a:off x="5429250" y="5500688"/>
            <a:ext cx="3786188" cy="1071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/>
            <a:endParaRPr lang="en-US" sz="1200">
              <a:solidFill>
                <a:srgbClr val="002060"/>
              </a:solidFill>
              <a:cs typeface="Arial" charset="0"/>
            </a:endParaRPr>
          </a:p>
        </p:txBody>
      </p:sp>
      <p:pic>
        <p:nvPicPr>
          <p:cNvPr id="4110" name="Picture 2" descr="C:\Documents and Settings\yuriryab\Рабочий стол\Рога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20713"/>
            <a:ext cx="9144000" cy="40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11" name="Picture 2" descr="C:\Documents and Settings\yuriryab\Рабочий стол\Рога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451600"/>
            <a:ext cx="9144000" cy="40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TextBox 15"/>
          <p:cNvSpPr txBox="1"/>
          <p:nvPr/>
        </p:nvSpPr>
        <p:spPr>
          <a:xfrm>
            <a:off x="755576" y="1268760"/>
            <a:ext cx="777686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FF0000"/>
                </a:solidFill>
              </a:rPr>
              <a:t>3. Состав обязательных требований, подлежащих проверке в рамках регионального государственного строительного надзора</a:t>
            </a:r>
            <a:endParaRPr lang="ru-RU" sz="24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2" descr="C:\Documents and Settings\yuriryab\Рабочий стол\112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607425" y="17463"/>
            <a:ext cx="577850" cy="625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1" name="Заголовок 1"/>
          <p:cNvSpPr>
            <a:spLocks noGrp="1"/>
          </p:cNvSpPr>
          <p:nvPr/>
        </p:nvSpPr>
        <p:spPr bwMode="auto">
          <a:xfrm>
            <a:off x="323528" y="2420888"/>
            <a:ext cx="8572500" cy="37444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just"/>
            <a:r>
              <a:rPr lang="ru-RU" dirty="0"/>
              <a:t>в) устранение выявленных при проведении строительного контроля и осуществлении государственного строительного надзора нарушений соответствия выполненных работ требованиям технических регламентов (норм и правил), иных нормативных правовых актов и проектной документации (далее - нарушения), а также соблюдение запрета приступать к продолжению работ до составления актов об устранении таких нарушений;</a:t>
            </a:r>
          </a:p>
          <a:p>
            <a:pPr algn="just"/>
            <a:r>
              <a:rPr lang="ru-RU" dirty="0"/>
              <a:t>г) соблюдение иных требований при выполнении работ, установленных техническими регламентами (нормами и правилами), иными нормативными правовыми актами, проектной документацией, в том числе требований в отношении энергетической эффективности и требований в отношении оснащенности объекта капитального строительства приборами учета используемых энергетических ресурсов.</a:t>
            </a:r>
          </a:p>
          <a:p>
            <a:pPr algn="just"/>
            <a:endParaRPr lang="ru-RU" dirty="0" smtClean="0"/>
          </a:p>
        </p:txBody>
      </p:sp>
      <p:sp>
        <p:nvSpPr>
          <p:cNvPr id="4102" name="Заголовок 1"/>
          <p:cNvSpPr>
            <a:spLocks noGrp="1"/>
          </p:cNvSpPr>
          <p:nvPr/>
        </p:nvSpPr>
        <p:spPr bwMode="auto">
          <a:xfrm>
            <a:off x="5429250" y="3643313"/>
            <a:ext cx="3786188" cy="500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/>
            <a:endParaRPr lang="en-US" sz="1200">
              <a:solidFill>
                <a:srgbClr val="002060"/>
              </a:solidFill>
              <a:cs typeface="Arial" charset="0"/>
            </a:endParaRPr>
          </a:p>
        </p:txBody>
      </p:sp>
      <p:sp>
        <p:nvSpPr>
          <p:cNvPr id="4103" name="Заголовок 1"/>
          <p:cNvSpPr>
            <a:spLocks noGrp="1"/>
          </p:cNvSpPr>
          <p:nvPr/>
        </p:nvSpPr>
        <p:spPr bwMode="auto">
          <a:xfrm>
            <a:off x="5429250" y="5500688"/>
            <a:ext cx="3786188" cy="1071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/>
            <a:endParaRPr lang="en-US" sz="1200">
              <a:solidFill>
                <a:srgbClr val="002060"/>
              </a:solidFill>
              <a:cs typeface="Arial" charset="0"/>
            </a:endParaRPr>
          </a:p>
        </p:txBody>
      </p:sp>
      <p:pic>
        <p:nvPicPr>
          <p:cNvPr id="4110" name="Picture 2" descr="C:\Documents and Settings\yuriryab\Рабочий стол\Рога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20713"/>
            <a:ext cx="9144000" cy="40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11" name="Picture 2" descr="C:\Documents and Settings\yuriryab\Рабочий стол\Рога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451600"/>
            <a:ext cx="9144000" cy="40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TextBox 15"/>
          <p:cNvSpPr txBox="1"/>
          <p:nvPr/>
        </p:nvSpPr>
        <p:spPr>
          <a:xfrm>
            <a:off x="755576" y="1268760"/>
            <a:ext cx="777686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FF0000"/>
                </a:solidFill>
              </a:rPr>
              <a:t>3. Состав обязательных требований, подлежащих проверке в рамках регионального государственного строительного надзора</a:t>
            </a:r>
            <a:endParaRPr lang="ru-RU" sz="2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7835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2" descr="C:\Documents and Settings\yuriryab\Рабочий стол\112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607425" y="17463"/>
            <a:ext cx="577850" cy="625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1" name="Заголовок 1"/>
          <p:cNvSpPr>
            <a:spLocks noGrp="1"/>
          </p:cNvSpPr>
          <p:nvPr/>
        </p:nvSpPr>
        <p:spPr bwMode="auto">
          <a:xfrm>
            <a:off x="323528" y="2636912"/>
            <a:ext cx="8572500" cy="31683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just"/>
            <a:r>
              <a:rPr lang="ru-RU" dirty="0"/>
              <a:t>П</a:t>
            </a:r>
            <a:r>
              <a:rPr lang="ru-RU" dirty="0" smtClean="0"/>
              <a:t>редметом </a:t>
            </a:r>
            <a:r>
              <a:rPr lang="ru-RU" dirty="0"/>
              <a:t>государственного строительного надзора является проверка:</a:t>
            </a:r>
          </a:p>
          <a:p>
            <a:pPr algn="just"/>
            <a:r>
              <a:rPr lang="ru-RU" dirty="0"/>
              <a:t>а) соответствия выполнения работ и применяемых строительных материалов в процессе строительства, реконструкции объекта капитального строительства, а также результатов таких работ требованиям технических регламентов, иных нормативных актов и проектной документации, в том числе требованиям в отношении энергетической эффективности и требованиям в отношении оснащенности объекта капитального строительства приборами учета используемых энергетических ресурсов;</a:t>
            </a:r>
          </a:p>
          <a:p>
            <a:pPr algn="just"/>
            <a:r>
              <a:rPr lang="ru-RU" dirty="0" smtClean="0"/>
              <a:t>б</a:t>
            </a:r>
            <a:r>
              <a:rPr lang="ru-RU" dirty="0"/>
              <a:t>) наличия разрешения на строительство;</a:t>
            </a:r>
          </a:p>
          <a:p>
            <a:pPr algn="just"/>
            <a:r>
              <a:rPr lang="ru-RU" dirty="0"/>
              <a:t>в) выполнения требований частей 2, 3 и 3.1 статьи 52 Градостроительного кодекса Российской Федерации.</a:t>
            </a:r>
          </a:p>
          <a:p>
            <a:pPr algn="just"/>
            <a:endParaRPr lang="ru-RU" dirty="0" smtClean="0"/>
          </a:p>
          <a:p>
            <a:pPr algn="just"/>
            <a:endParaRPr lang="ru-RU" dirty="0" smtClean="0"/>
          </a:p>
        </p:txBody>
      </p:sp>
      <p:sp>
        <p:nvSpPr>
          <p:cNvPr id="4102" name="Заголовок 1"/>
          <p:cNvSpPr>
            <a:spLocks noGrp="1"/>
          </p:cNvSpPr>
          <p:nvPr/>
        </p:nvSpPr>
        <p:spPr bwMode="auto">
          <a:xfrm>
            <a:off x="5429250" y="3643313"/>
            <a:ext cx="3786188" cy="500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/>
            <a:endParaRPr lang="en-US" sz="1200">
              <a:solidFill>
                <a:srgbClr val="002060"/>
              </a:solidFill>
              <a:cs typeface="Arial" charset="0"/>
            </a:endParaRPr>
          </a:p>
        </p:txBody>
      </p:sp>
      <p:sp>
        <p:nvSpPr>
          <p:cNvPr id="4103" name="Заголовок 1"/>
          <p:cNvSpPr>
            <a:spLocks noGrp="1"/>
          </p:cNvSpPr>
          <p:nvPr/>
        </p:nvSpPr>
        <p:spPr bwMode="auto">
          <a:xfrm>
            <a:off x="5429250" y="5500688"/>
            <a:ext cx="3786188" cy="1071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/>
            <a:endParaRPr lang="en-US" sz="1200">
              <a:solidFill>
                <a:srgbClr val="002060"/>
              </a:solidFill>
              <a:cs typeface="Arial" charset="0"/>
            </a:endParaRPr>
          </a:p>
        </p:txBody>
      </p:sp>
      <p:pic>
        <p:nvPicPr>
          <p:cNvPr id="4110" name="Picture 2" descr="C:\Documents and Settings\yuriryab\Рабочий стол\Рога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20713"/>
            <a:ext cx="9144000" cy="40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11" name="Picture 2" descr="C:\Documents and Settings\yuriryab\Рабочий стол\Рога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451600"/>
            <a:ext cx="9144000" cy="40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TextBox 15"/>
          <p:cNvSpPr txBox="1"/>
          <p:nvPr/>
        </p:nvSpPr>
        <p:spPr>
          <a:xfrm>
            <a:off x="755576" y="1268760"/>
            <a:ext cx="777686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FF0000"/>
                </a:solidFill>
              </a:rPr>
              <a:t>3. Состав обязательных требований, подлежащих проверке в рамках регионального государственного строительного надзора</a:t>
            </a:r>
            <a:endParaRPr lang="ru-RU" sz="24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2" descr="C:\Documents and Settings\yuriryab\Рабочий стол\112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607425" y="17463"/>
            <a:ext cx="577850" cy="625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1" name="Заголовок 1"/>
          <p:cNvSpPr>
            <a:spLocks noGrp="1"/>
          </p:cNvSpPr>
          <p:nvPr/>
        </p:nvSpPr>
        <p:spPr bwMode="auto">
          <a:xfrm>
            <a:off x="323528" y="2132857"/>
            <a:ext cx="8496944" cy="10304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just"/>
            <a:r>
              <a:rPr lang="ru-RU" dirty="0"/>
              <a:t>П</a:t>
            </a:r>
            <a:r>
              <a:rPr lang="ru-RU" dirty="0" smtClean="0"/>
              <a:t>од </a:t>
            </a:r>
            <a:r>
              <a:rPr lang="ru-RU" dirty="0"/>
              <a:t>надзором Госстройжилнадзора НАО в </a:t>
            </a:r>
            <a:r>
              <a:rPr lang="ru-RU" dirty="0" smtClean="0"/>
              <a:t>2018 </a:t>
            </a:r>
            <a:r>
              <a:rPr lang="ru-RU" dirty="0"/>
              <a:t>г. находилось </a:t>
            </a:r>
            <a:r>
              <a:rPr lang="ru-RU" dirty="0" smtClean="0"/>
              <a:t>80 </a:t>
            </a:r>
            <a:r>
              <a:rPr lang="ru-RU" dirty="0"/>
              <a:t>объектов капитального строительства</a:t>
            </a:r>
            <a:r>
              <a:rPr lang="ru-RU" dirty="0" smtClean="0"/>
              <a:t>.</a:t>
            </a:r>
          </a:p>
          <a:p>
            <a:pPr algn="just"/>
            <a:endParaRPr lang="ru-RU" dirty="0"/>
          </a:p>
          <a:p>
            <a:pPr algn="just"/>
            <a:r>
              <a:rPr lang="ru-RU" dirty="0"/>
              <a:t> </a:t>
            </a:r>
            <a:endParaRPr lang="ru-RU" dirty="0" smtClean="0"/>
          </a:p>
        </p:txBody>
      </p:sp>
      <p:sp>
        <p:nvSpPr>
          <p:cNvPr id="4102" name="Заголовок 1"/>
          <p:cNvSpPr>
            <a:spLocks noGrp="1"/>
          </p:cNvSpPr>
          <p:nvPr/>
        </p:nvSpPr>
        <p:spPr bwMode="auto">
          <a:xfrm>
            <a:off x="5429250" y="3643313"/>
            <a:ext cx="3786188" cy="500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/>
            <a:endParaRPr lang="en-US" sz="1200">
              <a:solidFill>
                <a:srgbClr val="002060"/>
              </a:solidFill>
              <a:cs typeface="Arial" charset="0"/>
            </a:endParaRPr>
          </a:p>
        </p:txBody>
      </p:sp>
      <p:pic>
        <p:nvPicPr>
          <p:cNvPr id="4110" name="Picture 2" descr="C:\Documents and Settings\yuriryab\Рабочий стол\Рога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20713"/>
            <a:ext cx="9144000" cy="40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11" name="Picture 2" descr="C:\Documents and Settings\yuriryab\Рабочий стол\Рога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451600"/>
            <a:ext cx="9144000" cy="40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TextBox 15"/>
          <p:cNvSpPr txBox="1"/>
          <p:nvPr/>
        </p:nvSpPr>
        <p:spPr>
          <a:xfrm>
            <a:off x="755576" y="1124744"/>
            <a:ext cx="777686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FF0000"/>
                </a:solidFill>
              </a:rPr>
              <a:t>4. Общая информация о результатах проведения мероприятий по контролю за </a:t>
            </a:r>
            <a:r>
              <a:rPr lang="ru-RU" sz="2400" b="1" dirty="0" smtClean="0">
                <a:solidFill>
                  <a:srgbClr val="FF0000"/>
                </a:solidFill>
              </a:rPr>
              <a:t>2018 </a:t>
            </a:r>
            <a:r>
              <a:rPr lang="ru-RU" sz="2400" b="1" dirty="0" smtClean="0">
                <a:solidFill>
                  <a:srgbClr val="FF0000"/>
                </a:solidFill>
              </a:rPr>
              <a:t>год</a:t>
            </a:r>
            <a:endParaRPr lang="ru-RU" sz="2400" b="1" dirty="0">
              <a:solidFill>
                <a:srgbClr val="FF0000"/>
              </a:solidFill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2195736" y="409189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5" name="Диаграмма 14"/>
          <p:cNvGraphicFramePr/>
          <p:nvPr>
            <p:extLst>
              <p:ext uri="{D42A27DB-BD31-4B8C-83A1-F6EECF244321}">
                <p14:modId xmlns:p14="http://schemas.microsoft.com/office/powerpoint/2010/main" val="4103078088"/>
              </p:ext>
            </p:extLst>
          </p:nvPr>
        </p:nvGraphicFramePr>
        <p:xfrm>
          <a:off x="2339752" y="3203853"/>
          <a:ext cx="3857625" cy="19335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2195736" y="649219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2" descr="C:\Documents and Settings\yuriryab\Рабочий стол\112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607425" y="17463"/>
            <a:ext cx="577850" cy="625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1" name="Заголовок 1"/>
          <p:cNvSpPr>
            <a:spLocks noGrp="1"/>
          </p:cNvSpPr>
          <p:nvPr/>
        </p:nvSpPr>
        <p:spPr bwMode="auto">
          <a:xfrm>
            <a:off x="323528" y="2132856"/>
            <a:ext cx="8496944" cy="41044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just"/>
            <a:r>
              <a:rPr lang="ru-RU" dirty="0" smtClean="0"/>
              <a:t>За </a:t>
            </a:r>
            <a:r>
              <a:rPr lang="ru-RU" dirty="0"/>
              <a:t>отчетный период сотрудниками отдела государственного строительного надзора проведено </a:t>
            </a:r>
            <a:r>
              <a:rPr lang="ru-RU" dirty="0" smtClean="0"/>
              <a:t>224 проверки.</a:t>
            </a:r>
            <a:endParaRPr lang="ru-RU" dirty="0" smtClean="0"/>
          </a:p>
          <a:p>
            <a:pPr algn="just"/>
            <a:r>
              <a:rPr lang="ru-RU" dirty="0" smtClean="0"/>
              <a:t> </a:t>
            </a:r>
          </a:p>
        </p:txBody>
      </p:sp>
      <p:sp>
        <p:nvSpPr>
          <p:cNvPr id="4102" name="Заголовок 1"/>
          <p:cNvSpPr>
            <a:spLocks noGrp="1"/>
          </p:cNvSpPr>
          <p:nvPr/>
        </p:nvSpPr>
        <p:spPr bwMode="auto">
          <a:xfrm>
            <a:off x="5429250" y="3643313"/>
            <a:ext cx="3786188" cy="500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/>
            <a:endParaRPr lang="en-US" sz="1200">
              <a:solidFill>
                <a:srgbClr val="002060"/>
              </a:solidFill>
              <a:cs typeface="Arial" charset="0"/>
            </a:endParaRPr>
          </a:p>
        </p:txBody>
      </p:sp>
      <p:sp>
        <p:nvSpPr>
          <p:cNvPr id="4103" name="Заголовок 1"/>
          <p:cNvSpPr>
            <a:spLocks noGrp="1"/>
          </p:cNvSpPr>
          <p:nvPr/>
        </p:nvSpPr>
        <p:spPr bwMode="auto">
          <a:xfrm>
            <a:off x="5429250" y="5500688"/>
            <a:ext cx="3786188" cy="1071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/>
            <a:endParaRPr lang="en-US" sz="1200">
              <a:solidFill>
                <a:srgbClr val="002060"/>
              </a:solidFill>
              <a:cs typeface="Arial" charset="0"/>
            </a:endParaRPr>
          </a:p>
        </p:txBody>
      </p:sp>
      <p:pic>
        <p:nvPicPr>
          <p:cNvPr id="4110" name="Picture 2" descr="C:\Documents and Settings\yuriryab\Рабочий стол\Рога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20713"/>
            <a:ext cx="9144000" cy="40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11" name="Picture 2" descr="C:\Documents and Settings\yuriryab\Рабочий стол\Рога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451600"/>
            <a:ext cx="9144000" cy="40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TextBox 15"/>
          <p:cNvSpPr txBox="1"/>
          <p:nvPr/>
        </p:nvSpPr>
        <p:spPr>
          <a:xfrm>
            <a:off x="755576" y="1124744"/>
            <a:ext cx="777686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FF0000"/>
                </a:solidFill>
              </a:rPr>
              <a:t>4. Общая информация о результатах проведения мероприятий по контролю за </a:t>
            </a:r>
            <a:r>
              <a:rPr lang="ru-RU" sz="2400" b="1" dirty="0" smtClean="0">
                <a:solidFill>
                  <a:srgbClr val="FF0000"/>
                </a:solidFill>
              </a:rPr>
              <a:t>2018 </a:t>
            </a:r>
            <a:r>
              <a:rPr lang="ru-RU" sz="2400" b="1" dirty="0" smtClean="0">
                <a:solidFill>
                  <a:srgbClr val="FF0000"/>
                </a:solidFill>
              </a:rPr>
              <a:t>год</a:t>
            </a:r>
            <a:endParaRPr lang="ru-RU" sz="2400" b="1" dirty="0">
              <a:solidFill>
                <a:srgbClr val="FF0000"/>
              </a:solidFill>
            </a:endParaRPr>
          </a:p>
        </p:txBody>
      </p:sp>
      <p:graphicFrame>
        <p:nvGraphicFramePr>
          <p:cNvPr id="11" name="Диаграмма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10002670"/>
              </p:ext>
            </p:extLst>
          </p:nvPr>
        </p:nvGraphicFramePr>
        <p:xfrm>
          <a:off x="2286000" y="2906653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2" descr="C:\Documents and Settings\yuriryab\Рабочий стол\112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607425" y="17463"/>
            <a:ext cx="577850" cy="625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1" name="Заголовок 1"/>
          <p:cNvSpPr>
            <a:spLocks noGrp="1"/>
          </p:cNvSpPr>
          <p:nvPr/>
        </p:nvSpPr>
        <p:spPr bwMode="auto">
          <a:xfrm>
            <a:off x="323528" y="1988840"/>
            <a:ext cx="8496944" cy="43204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just"/>
            <a:endParaRPr lang="ru-RU" dirty="0" smtClean="0"/>
          </a:p>
          <a:p>
            <a:pPr algn="just"/>
            <a:r>
              <a:rPr lang="ru-RU" dirty="0" smtClean="0"/>
              <a:t>В </a:t>
            </a:r>
            <a:r>
              <a:rPr lang="ru-RU" dirty="0"/>
              <a:t>рамках выполнения возложенных на отдел полномочий в отчетном периоде сотрудниками отдела государственного строительного надзора, было возбуждено </a:t>
            </a:r>
            <a:r>
              <a:rPr lang="ru-RU" dirty="0" smtClean="0"/>
              <a:t>19 дел </a:t>
            </a:r>
            <a:r>
              <a:rPr lang="ru-RU" dirty="0"/>
              <a:t>об административных правонарушениях, в том числе:</a:t>
            </a:r>
          </a:p>
          <a:p>
            <a:pPr algn="just"/>
            <a:r>
              <a:rPr lang="ru-RU" dirty="0"/>
              <a:t>а) по ст. 9.4 КоАП РФ – </a:t>
            </a:r>
            <a:r>
              <a:rPr lang="ru-RU" dirty="0" smtClean="0"/>
              <a:t>11 </a:t>
            </a:r>
            <a:r>
              <a:rPr lang="ru-RU" dirty="0"/>
              <a:t>шт. (Нарушение требований технических регламентов, проектной документации); </a:t>
            </a:r>
          </a:p>
          <a:p>
            <a:pPr algn="just"/>
            <a:r>
              <a:rPr lang="ru-RU" dirty="0"/>
              <a:t>б) по ст. 9.5 КоАП РФ – </a:t>
            </a:r>
            <a:r>
              <a:rPr lang="ru-RU" dirty="0" smtClean="0"/>
              <a:t>2 </a:t>
            </a:r>
            <a:r>
              <a:rPr lang="ru-RU" dirty="0"/>
              <a:t>шт. (за  нарушение установленного порядка строительства, реконструкции, капитального ремонта объекта капитального строительства, ввода его в эксплуатацию</a:t>
            </a:r>
            <a:r>
              <a:rPr lang="ru-RU" dirty="0" smtClean="0"/>
              <a:t>);</a:t>
            </a:r>
          </a:p>
          <a:p>
            <a:pPr algn="just"/>
            <a:r>
              <a:rPr lang="ru-RU" dirty="0" smtClean="0"/>
              <a:t>в) </a:t>
            </a:r>
            <a:r>
              <a:rPr lang="ru-RU" dirty="0"/>
              <a:t>по ч.6 ст. 19.5 – 6 (невыполнение в срок законного предписания органа, уполномоченного на осуществление государственного строительного надзора) </a:t>
            </a:r>
            <a:endParaRPr lang="ru-RU" dirty="0"/>
          </a:p>
          <a:p>
            <a:pPr algn="just"/>
            <a:endParaRPr lang="ru-RU" dirty="0" smtClean="0"/>
          </a:p>
          <a:p>
            <a:pPr algn="just"/>
            <a:endParaRPr lang="ru-RU" dirty="0" smtClean="0"/>
          </a:p>
          <a:p>
            <a:pPr algn="just"/>
            <a:endParaRPr lang="ru-RU" dirty="0" smtClean="0"/>
          </a:p>
        </p:txBody>
      </p:sp>
      <p:sp>
        <p:nvSpPr>
          <p:cNvPr id="4102" name="Заголовок 1"/>
          <p:cNvSpPr>
            <a:spLocks noGrp="1"/>
          </p:cNvSpPr>
          <p:nvPr/>
        </p:nvSpPr>
        <p:spPr bwMode="auto">
          <a:xfrm>
            <a:off x="5429250" y="3643313"/>
            <a:ext cx="3786188" cy="500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/>
            <a:endParaRPr lang="en-US" sz="1200">
              <a:solidFill>
                <a:srgbClr val="002060"/>
              </a:solidFill>
              <a:cs typeface="Arial" charset="0"/>
            </a:endParaRPr>
          </a:p>
        </p:txBody>
      </p:sp>
      <p:pic>
        <p:nvPicPr>
          <p:cNvPr id="4110" name="Picture 2" descr="C:\Documents and Settings\yuriryab\Рабочий стол\Рога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20713"/>
            <a:ext cx="9144000" cy="40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11" name="Picture 2" descr="C:\Documents and Settings\yuriryab\Рабочий стол\Рога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451600"/>
            <a:ext cx="9144000" cy="40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TextBox 15"/>
          <p:cNvSpPr txBox="1"/>
          <p:nvPr/>
        </p:nvSpPr>
        <p:spPr>
          <a:xfrm>
            <a:off x="755576" y="1124744"/>
            <a:ext cx="777686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FF0000"/>
                </a:solidFill>
              </a:rPr>
              <a:t>4. Общая информация о результатах проведения мероприятий по контролю за </a:t>
            </a:r>
            <a:r>
              <a:rPr lang="ru-RU" sz="2400" b="1" dirty="0" smtClean="0">
                <a:solidFill>
                  <a:srgbClr val="FF0000"/>
                </a:solidFill>
              </a:rPr>
              <a:t>2018 </a:t>
            </a:r>
            <a:r>
              <a:rPr lang="ru-RU" sz="2400" b="1" dirty="0" smtClean="0">
                <a:solidFill>
                  <a:srgbClr val="FF0000"/>
                </a:solidFill>
              </a:rPr>
              <a:t>год</a:t>
            </a:r>
            <a:endParaRPr lang="ru-RU" sz="24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2" descr="C:\Documents and Settings\yuriryab\Рабочий стол\112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607425" y="17463"/>
            <a:ext cx="577850" cy="625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1" name="Заголовок 1"/>
          <p:cNvSpPr>
            <a:spLocks noGrp="1"/>
          </p:cNvSpPr>
          <p:nvPr/>
        </p:nvSpPr>
        <p:spPr bwMode="auto">
          <a:xfrm>
            <a:off x="323528" y="1988840"/>
            <a:ext cx="8496944" cy="43204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just"/>
            <a:r>
              <a:rPr lang="ru-RU" dirty="0" smtClean="0"/>
              <a:t>По </a:t>
            </a:r>
            <a:r>
              <a:rPr lang="ru-RU" dirty="0"/>
              <a:t>итогам рассмотрения дел об административных правонарушениях, возбужденных сотрудниками отдела, наложено административных штрафов на сумму </a:t>
            </a:r>
            <a:r>
              <a:rPr lang="ru-RU" dirty="0" smtClean="0"/>
              <a:t>1050000 </a:t>
            </a:r>
            <a:r>
              <a:rPr lang="ru-RU" dirty="0"/>
              <a:t>рублей. К концу отчетного периода взыскано </a:t>
            </a:r>
            <a:r>
              <a:rPr lang="ru-RU" dirty="0" smtClean="0"/>
              <a:t>715000 </a:t>
            </a:r>
            <a:r>
              <a:rPr lang="ru-RU" dirty="0"/>
              <a:t>рублей. </a:t>
            </a:r>
          </a:p>
          <a:p>
            <a:pPr algn="just"/>
            <a:r>
              <a:rPr lang="ru-RU" dirty="0"/>
              <a:t>По итогам осуществления государственного строительного надзора на объектах капитального строительства отделом государственного строительного надзора выдано </a:t>
            </a:r>
            <a:r>
              <a:rPr lang="ru-RU" dirty="0" smtClean="0"/>
              <a:t>13 заключений </a:t>
            </a:r>
            <a:r>
              <a:rPr lang="ru-RU" dirty="0"/>
              <a:t>о соответствии построенного объекта капитального строительства требованиям технических регламентов, строительных норм и правил и проектной документации. </a:t>
            </a:r>
            <a:r>
              <a:rPr lang="ru-RU" dirty="0" smtClean="0"/>
              <a:t> </a:t>
            </a:r>
          </a:p>
        </p:txBody>
      </p:sp>
      <p:sp>
        <p:nvSpPr>
          <p:cNvPr id="4102" name="Заголовок 1"/>
          <p:cNvSpPr>
            <a:spLocks noGrp="1"/>
          </p:cNvSpPr>
          <p:nvPr/>
        </p:nvSpPr>
        <p:spPr bwMode="auto">
          <a:xfrm>
            <a:off x="5429250" y="3643313"/>
            <a:ext cx="3786188" cy="500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/>
            <a:endParaRPr lang="en-US" sz="1200">
              <a:solidFill>
                <a:srgbClr val="002060"/>
              </a:solidFill>
              <a:cs typeface="Arial" charset="0"/>
            </a:endParaRPr>
          </a:p>
        </p:txBody>
      </p:sp>
      <p:pic>
        <p:nvPicPr>
          <p:cNvPr id="4110" name="Picture 2" descr="C:\Documents and Settings\yuriryab\Рабочий стол\Рога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20713"/>
            <a:ext cx="9144000" cy="40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11" name="Picture 2" descr="C:\Documents and Settings\yuriryab\Рабочий стол\Рога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451600"/>
            <a:ext cx="9144000" cy="40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TextBox 15"/>
          <p:cNvSpPr txBox="1"/>
          <p:nvPr/>
        </p:nvSpPr>
        <p:spPr>
          <a:xfrm>
            <a:off x="755576" y="1124744"/>
            <a:ext cx="777686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FF0000"/>
                </a:solidFill>
              </a:rPr>
              <a:t>4. Общая информация о результатах проведения мероприятий по контролю за </a:t>
            </a:r>
            <a:r>
              <a:rPr lang="ru-RU" sz="2400" b="1" dirty="0" smtClean="0">
                <a:solidFill>
                  <a:srgbClr val="FF0000"/>
                </a:solidFill>
              </a:rPr>
              <a:t>2018 </a:t>
            </a:r>
            <a:r>
              <a:rPr lang="ru-RU" sz="2400" b="1" dirty="0" smtClean="0">
                <a:solidFill>
                  <a:srgbClr val="FF0000"/>
                </a:solidFill>
              </a:rPr>
              <a:t>год</a:t>
            </a:r>
            <a:endParaRPr lang="ru-RU" sz="2400" b="1" dirty="0">
              <a:solidFill>
                <a:srgbClr val="FF0000"/>
              </a:solidFill>
            </a:endParaRPr>
          </a:p>
        </p:txBody>
      </p:sp>
      <p:graphicFrame>
        <p:nvGraphicFramePr>
          <p:cNvPr id="9" name="Диаграмма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18811760"/>
              </p:ext>
            </p:extLst>
          </p:nvPr>
        </p:nvGraphicFramePr>
        <p:xfrm>
          <a:off x="2286000" y="4247338"/>
          <a:ext cx="4572000" cy="20564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086221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2" descr="C:\Documents and Settings\yuriryab\Рабочий стол\112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607425" y="17463"/>
            <a:ext cx="577850" cy="625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1" name="Заголовок 1"/>
          <p:cNvSpPr>
            <a:spLocks noGrp="1"/>
          </p:cNvSpPr>
          <p:nvPr/>
        </p:nvSpPr>
        <p:spPr bwMode="auto">
          <a:xfrm>
            <a:off x="323528" y="1988840"/>
            <a:ext cx="8496944" cy="43204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По результатам </a:t>
            </a:r>
            <a:r>
              <a:rPr lang="ru-RU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проведенных проверок при строительстве (реконструкции) выявлялись отступления от требований проектной </a:t>
            </a:r>
            <a:r>
              <a:rPr lang="ru-RU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документации, в том числе:</a:t>
            </a:r>
          </a:p>
          <a:p>
            <a:pPr marL="342900" indent="-342900" algn="just">
              <a:lnSpc>
                <a:spcPct val="115000"/>
              </a:lnSpc>
              <a:spcAft>
                <a:spcPts val="0"/>
              </a:spcAft>
              <a:buAutoNum type="arabicPeriod"/>
            </a:pP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По организации строительной площадки;</a:t>
            </a:r>
          </a:p>
          <a:p>
            <a:pPr marL="342900" indent="-342900" algn="just">
              <a:lnSpc>
                <a:spcPct val="115000"/>
              </a:lnSpc>
              <a:spcAft>
                <a:spcPts val="0"/>
              </a:spcAft>
              <a:buAutoNum type="arabicPeriod"/>
            </a:pP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При ведении каменных работ;</a:t>
            </a:r>
          </a:p>
          <a:p>
            <a:pPr marL="342900" indent="-342900" algn="just">
              <a:lnSpc>
                <a:spcPct val="115000"/>
              </a:lnSpc>
              <a:spcAft>
                <a:spcPts val="0"/>
              </a:spcAft>
              <a:buAutoNum type="arabicPeriod"/>
            </a:pP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При бетонных работ;</a:t>
            </a:r>
          </a:p>
          <a:p>
            <a:pPr marL="342900" indent="-342900" algn="just">
              <a:lnSpc>
                <a:spcPct val="115000"/>
              </a:lnSpc>
              <a:spcAft>
                <a:spcPts val="0"/>
              </a:spcAft>
              <a:buAutoNum type="arabicPeriod"/>
            </a:pP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По противопожарным требованиям;</a:t>
            </a:r>
          </a:p>
          <a:p>
            <a:pPr marL="342900" indent="-342900" algn="just">
              <a:lnSpc>
                <a:spcPct val="115000"/>
              </a:lnSpc>
              <a:spcAft>
                <a:spcPts val="0"/>
              </a:spcAft>
              <a:buAutoNum type="arabicPeriod"/>
            </a:pP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При монтаже металлических конструкций;</a:t>
            </a:r>
          </a:p>
          <a:p>
            <a:pPr marL="342900" indent="-342900" algn="just">
              <a:lnSpc>
                <a:spcPct val="115000"/>
              </a:lnSpc>
              <a:spcAft>
                <a:spcPts val="0"/>
              </a:spcAft>
              <a:buAutoNum type="arabicPeriod"/>
            </a:pP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При монтаже ограждающих конструкций;</a:t>
            </a:r>
          </a:p>
          <a:p>
            <a:pPr algn="just">
              <a:lnSpc>
                <a:spcPct val="115000"/>
              </a:lnSpc>
            </a:pP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А также нарушения при ведении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строительного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контроля и оформлении исполнительной документации.</a:t>
            </a:r>
            <a:endParaRPr lang="ru-RU" dirty="0" smtClean="0"/>
          </a:p>
        </p:txBody>
      </p:sp>
      <p:sp>
        <p:nvSpPr>
          <p:cNvPr id="4102" name="Заголовок 1"/>
          <p:cNvSpPr>
            <a:spLocks noGrp="1"/>
          </p:cNvSpPr>
          <p:nvPr/>
        </p:nvSpPr>
        <p:spPr bwMode="auto">
          <a:xfrm>
            <a:off x="5429250" y="3643313"/>
            <a:ext cx="3786188" cy="500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/>
            <a:endParaRPr lang="en-US" sz="1200">
              <a:solidFill>
                <a:srgbClr val="002060"/>
              </a:solidFill>
              <a:cs typeface="Arial" charset="0"/>
            </a:endParaRPr>
          </a:p>
        </p:txBody>
      </p:sp>
      <p:pic>
        <p:nvPicPr>
          <p:cNvPr id="4110" name="Picture 2" descr="C:\Documents and Settings\yuriryab\Рабочий стол\Рога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20713"/>
            <a:ext cx="9144000" cy="40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11" name="Picture 2" descr="C:\Documents and Settings\yuriryab\Рабочий стол\Рога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654800"/>
            <a:ext cx="9144000" cy="40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TextBox 15"/>
          <p:cNvSpPr txBox="1"/>
          <p:nvPr/>
        </p:nvSpPr>
        <p:spPr>
          <a:xfrm>
            <a:off x="755576" y="1124744"/>
            <a:ext cx="777686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FF0000"/>
                </a:solidFill>
              </a:rPr>
              <a:t>5. Перечень типовых нарушений, выявленных в ходе проверок</a:t>
            </a:r>
            <a:endParaRPr lang="ru-RU" sz="24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2" descr="C:\Documents and Settings\yuriryab\Рабочий стол\112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607425" y="17463"/>
            <a:ext cx="577850" cy="625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1" name="Заголовок 1"/>
          <p:cNvSpPr>
            <a:spLocks noGrp="1"/>
          </p:cNvSpPr>
          <p:nvPr/>
        </p:nvSpPr>
        <p:spPr bwMode="auto">
          <a:xfrm>
            <a:off x="323528" y="2204864"/>
            <a:ext cx="8496944" cy="4176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just"/>
            <a:r>
              <a:rPr lang="ru-RU" dirty="0"/>
              <a:t>Предметом государственного строительного надзора в соответствии с частью 2 статьи 54 Кодекса является, в том числе проверка соответствия выполнения работ и применяемых строительных материалов в процессе строительства, реконструкции объекта капитального строительства, а также результатов таких работ требованиям проектной документации и технических регламентов.</a:t>
            </a:r>
          </a:p>
          <a:p>
            <a:pPr algn="just"/>
            <a:r>
              <a:rPr lang="ru-RU" dirty="0"/>
              <a:t>Согласно пунктам 1 - 4 части 1, а также частей 2 и 3 статьи 39 Федерального закона от 30 декабря 2009 г. N 384-ФЗ "Технический регламент о безопасности зданий и сооружений" (далее - Технический регламент) обязательная оценка соответствия зданий и сооружений, а также связанных со зданиями и с сооружениями процессов проектирования (включая изыскания), строительства, монтажа, наладки и утилизации (сноса) осуществляется в форме:</a:t>
            </a:r>
          </a:p>
          <a:p>
            <a:pPr algn="just"/>
            <a:r>
              <a:rPr lang="ru-RU" dirty="0"/>
              <a:t>заявления о соответствии проектной документации требованиям настоящего Федерального закона;</a:t>
            </a:r>
          </a:p>
          <a:p>
            <a:pPr algn="just"/>
            <a:endParaRPr lang="ru-RU" dirty="0" smtClean="0"/>
          </a:p>
          <a:p>
            <a:pPr algn="just"/>
            <a:endParaRPr lang="ru-RU" dirty="0" smtClean="0"/>
          </a:p>
          <a:p>
            <a:pPr algn="just"/>
            <a:endParaRPr lang="ru-RU" dirty="0" smtClean="0"/>
          </a:p>
          <a:p>
            <a:pPr algn="just"/>
            <a:endParaRPr lang="ru-RU" dirty="0" smtClean="0"/>
          </a:p>
          <a:p>
            <a:pPr algn="just"/>
            <a:endParaRPr lang="ru-RU" dirty="0" smtClean="0"/>
          </a:p>
          <a:p>
            <a:pPr algn="just"/>
            <a:endParaRPr lang="ru-RU" dirty="0" smtClean="0"/>
          </a:p>
          <a:p>
            <a:pPr algn="just"/>
            <a:endParaRPr lang="ru-RU" dirty="0" smtClean="0"/>
          </a:p>
          <a:p>
            <a:pPr algn="just"/>
            <a:endParaRPr lang="ru-RU" dirty="0" smtClean="0"/>
          </a:p>
          <a:p>
            <a:pPr algn="just"/>
            <a:endParaRPr lang="ru-RU" dirty="0" smtClean="0"/>
          </a:p>
        </p:txBody>
      </p:sp>
      <p:pic>
        <p:nvPicPr>
          <p:cNvPr id="4110" name="Picture 2" descr="C:\Documents and Settings\yuriryab\Рабочий стол\Рога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20713"/>
            <a:ext cx="9144000" cy="40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11" name="Picture 2" descr="C:\Documents and Settings\yuriryab\Рабочий стол\Рога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451600"/>
            <a:ext cx="9144000" cy="40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TextBox 15"/>
          <p:cNvSpPr txBox="1"/>
          <p:nvPr/>
        </p:nvSpPr>
        <p:spPr>
          <a:xfrm>
            <a:off x="755576" y="1124744"/>
            <a:ext cx="777686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FF0000"/>
                </a:solidFill>
              </a:rPr>
              <a:t>6. Руководство по соблюдению обязательных требований, подлежащих проверке в рамках государственного жилищного надзора</a:t>
            </a:r>
            <a:endParaRPr lang="ru-RU" sz="24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2" descr="C:\Documents and Settings\yuriryab\Рабочий стол\112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607425" y="17463"/>
            <a:ext cx="577850" cy="625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1" name="Заголовок 1"/>
          <p:cNvSpPr>
            <a:spLocks noGrp="1"/>
          </p:cNvSpPr>
          <p:nvPr/>
        </p:nvSpPr>
        <p:spPr bwMode="auto">
          <a:xfrm>
            <a:off x="323528" y="2204864"/>
            <a:ext cx="8496944" cy="4176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just"/>
            <a:r>
              <a:rPr lang="ru-RU" dirty="0" smtClean="0"/>
              <a:t>государственной </a:t>
            </a:r>
            <a:r>
              <a:rPr lang="ru-RU" dirty="0"/>
              <a:t>экспертизы результатов инженерных изысканий и проектной документации;</a:t>
            </a:r>
          </a:p>
          <a:p>
            <a:pPr algn="just"/>
            <a:r>
              <a:rPr lang="ru-RU" dirty="0"/>
              <a:t>строительного контроля;</a:t>
            </a:r>
          </a:p>
          <a:p>
            <a:pPr algn="just"/>
            <a:r>
              <a:rPr lang="ru-RU" dirty="0"/>
              <a:t>государственного строительного надзора.</a:t>
            </a:r>
          </a:p>
          <a:p>
            <a:pPr algn="just"/>
            <a:r>
              <a:rPr lang="ru-RU" dirty="0"/>
              <a:t>Обязательная оценка соответствия зданий и сооружений, а также связанных со зданиями и с сооружениями процессов проектирования (включая изыскания), строительства, монтажа, наладки и утилизации (сноса) в формах, указанных в части 1 статьи 39 Технического регламента, осуществляется лицом, подготовившим проектную документацию, путем составления заверения о том, что проектная документация разработана в соответствии с заданием на проектирование и требованиями Технического регламента и только в случаях, предусмотренных законодательством о градостроительной деятельности.</a:t>
            </a:r>
          </a:p>
          <a:p>
            <a:pPr algn="just"/>
            <a:endParaRPr lang="ru-RU" dirty="0" smtClean="0"/>
          </a:p>
          <a:p>
            <a:pPr algn="just"/>
            <a:endParaRPr lang="ru-RU" dirty="0" smtClean="0"/>
          </a:p>
          <a:p>
            <a:pPr algn="just"/>
            <a:endParaRPr lang="ru-RU" dirty="0" smtClean="0"/>
          </a:p>
          <a:p>
            <a:pPr algn="just"/>
            <a:endParaRPr lang="ru-RU" dirty="0" smtClean="0"/>
          </a:p>
          <a:p>
            <a:pPr algn="just"/>
            <a:endParaRPr lang="ru-RU" dirty="0" smtClean="0"/>
          </a:p>
          <a:p>
            <a:pPr algn="just"/>
            <a:endParaRPr lang="ru-RU" dirty="0" smtClean="0"/>
          </a:p>
          <a:p>
            <a:pPr algn="just"/>
            <a:endParaRPr lang="ru-RU" dirty="0" smtClean="0"/>
          </a:p>
          <a:p>
            <a:pPr algn="just"/>
            <a:endParaRPr lang="ru-RU" dirty="0" smtClean="0"/>
          </a:p>
          <a:p>
            <a:pPr algn="just"/>
            <a:endParaRPr lang="ru-RU" dirty="0" smtClean="0"/>
          </a:p>
        </p:txBody>
      </p:sp>
      <p:pic>
        <p:nvPicPr>
          <p:cNvPr id="4110" name="Picture 2" descr="C:\Documents and Settings\yuriryab\Рабочий стол\Рога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20713"/>
            <a:ext cx="9144000" cy="40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11" name="Picture 2" descr="C:\Documents and Settings\yuriryab\Рабочий стол\Рога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451600"/>
            <a:ext cx="9144000" cy="40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TextBox 15"/>
          <p:cNvSpPr txBox="1"/>
          <p:nvPr/>
        </p:nvSpPr>
        <p:spPr>
          <a:xfrm>
            <a:off x="755576" y="1124744"/>
            <a:ext cx="777686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FF0000"/>
                </a:solidFill>
              </a:rPr>
              <a:t>6. Руководство по соблюдению обязательных требований, подлежащих проверке в рамках государственного жилищного надзора</a:t>
            </a:r>
            <a:endParaRPr lang="ru-RU" sz="2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6479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2" descr="C:\Documents and Settings\yuriryab\Рабочий стол\112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607425" y="17463"/>
            <a:ext cx="577850" cy="625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1" name="Заголовок 1"/>
          <p:cNvSpPr>
            <a:spLocks noGrp="1"/>
          </p:cNvSpPr>
          <p:nvPr/>
        </p:nvSpPr>
        <p:spPr bwMode="auto">
          <a:xfrm>
            <a:off x="395288" y="2420938"/>
            <a:ext cx="8572500" cy="500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/>
            <a:endParaRPr lang="en-US" sz="1200">
              <a:solidFill>
                <a:srgbClr val="002060"/>
              </a:solidFill>
              <a:cs typeface="Arial" charset="0"/>
            </a:endParaRPr>
          </a:p>
        </p:txBody>
      </p:sp>
      <p:sp>
        <p:nvSpPr>
          <p:cNvPr id="4102" name="Заголовок 1"/>
          <p:cNvSpPr>
            <a:spLocks noGrp="1"/>
          </p:cNvSpPr>
          <p:nvPr/>
        </p:nvSpPr>
        <p:spPr bwMode="auto">
          <a:xfrm>
            <a:off x="5429250" y="3643313"/>
            <a:ext cx="3786188" cy="500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/>
            <a:endParaRPr lang="en-US" sz="1200">
              <a:solidFill>
                <a:srgbClr val="002060"/>
              </a:solidFill>
              <a:cs typeface="Arial" charset="0"/>
            </a:endParaRPr>
          </a:p>
        </p:txBody>
      </p:sp>
      <p:sp>
        <p:nvSpPr>
          <p:cNvPr id="4103" name="Заголовок 1"/>
          <p:cNvSpPr>
            <a:spLocks noGrp="1"/>
          </p:cNvSpPr>
          <p:nvPr/>
        </p:nvSpPr>
        <p:spPr bwMode="auto">
          <a:xfrm>
            <a:off x="5429250" y="5500688"/>
            <a:ext cx="3786188" cy="1071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/>
            <a:endParaRPr lang="en-US" sz="1200">
              <a:solidFill>
                <a:srgbClr val="002060"/>
              </a:solidFill>
              <a:cs typeface="Arial" charset="0"/>
            </a:endParaRPr>
          </a:p>
        </p:txBody>
      </p:sp>
      <p:pic>
        <p:nvPicPr>
          <p:cNvPr id="4110" name="Picture 2" descr="C:\Documents and Settings\yuriryab\Рабочий стол\Рога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20713"/>
            <a:ext cx="9144000" cy="40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11" name="Picture 2" descr="C:\Documents and Settings\yuriryab\Рабочий стол\Рога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451600"/>
            <a:ext cx="9144000" cy="40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TextBox 15"/>
          <p:cNvSpPr txBox="1"/>
          <p:nvPr/>
        </p:nvSpPr>
        <p:spPr>
          <a:xfrm>
            <a:off x="755576" y="1268760"/>
            <a:ext cx="77768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FF0000"/>
                </a:solidFill>
              </a:rPr>
              <a:t>Регламент публичных обсуждений</a:t>
            </a:r>
            <a:endParaRPr lang="ru-RU" sz="2400" b="1" dirty="0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95536" y="1947604"/>
            <a:ext cx="8496944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AutoNum type="arabicPeriod"/>
            </a:pPr>
            <a:r>
              <a:rPr lang="ru-RU" sz="2000" b="1" dirty="0" smtClean="0"/>
              <a:t>Правовые основания осуществления регионального государственного строительного надзора.</a:t>
            </a:r>
          </a:p>
          <a:p>
            <a:pPr marL="457200" indent="-457200">
              <a:buAutoNum type="arabicPeriod"/>
            </a:pPr>
            <a:r>
              <a:rPr lang="ru-RU" sz="2000" b="1" dirty="0" smtClean="0"/>
              <a:t>Перечень лиц, в отношении которых осуществляются мероприятия по региональному государственному строительному надзору.</a:t>
            </a:r>
          </a:p>
          <a:p>
            <a:pPr marL="457200" indent="-457200">
              <a:buAutoNum type="arabicPeriod"/>
            </a:pPr>
            <a:r>
              <a:rPr lang="ru-RU" sz="2000" b="1" dirty="0" smtClean="0"/>
              <a:t>Состав обязательных требований, подлежащих проверке в рамках регионального государственного строительного надзора.</a:t>
            </a:r>
          </a:p>
          <a:p>
            <a:pPr marL="457200" indent="-457200">
              <a:buAutoNum type="arabicPeriod"/>
            </a:pPr>
            <a:r>
              <a:rPr lang="ru-RU" sz="2000" b="1" dirty="0" smtClean="0"/>
              <a:t>Общая информация о результатах проведения мероприятий по контролю за </a:t>
            </a:r>
            <a:r>
              <a:rPr lang="ru-RU" sz="2000" b="1" dirty="0" smtClean="0"/>
              <a:t>2018 </a:t>
            </a:r>
            <a:r>
              <a:rPr lang="ru-RU" sz="2000" b="1" dirty="0" smtClean="0"/>
              <a:t>год.</a:t>
            </a:r>
          </a:p>
          <a:p>
            <a:pPr marL="457200" indent="-457200">
              <a:buAutoNum type="arabicPeriod"/>
            </a:pPr>
            <a:r>
              <a:rPr lang="ru-RU" sz="2000" b="1" dirty="0" smtClean="0"/>
              <a:t>Перечень типовых нарушений, выявленных в ходе проверок.</a:t>
            </a:r>
          </a:p>
          <a:p>
            <a:pPr marL="457200" indent="-457200">
              <a:buAutoNum type="arabicPeriod"/>
            </a:pPr>
            <a:r>
              <a:rPr lang="ru-RU" sz="2000" b="1" dirty="0" smtClean="0"/>
              <a:t>Руководство по соблюдению обязательных требований, подлежащих проверке в рамках регионального государственного строительного  надзора.</a:t>
            </a:r>
          </a:p>
          <a:p>
            <a:pPr marL="457200" indent="-457200">
              <a:buAutoNum type="arabicPeriod"/>
            </a:pPr>
            <a:r>
              <a:rPr lang="ru-RU" sz="2000" b="1" dirty="0" smtClean="0"/>
              <a:t>Ответы по вопросы участников.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2" descr="C:\Documents and Settings\yuriryab\Рабочий стол\112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607425" y="17463"/>
            <a:ext cx="577850" cy="625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1" name="Заголовок 1"/>
          <p:cNvSpPr>
            <a:spLocks noGrp="1"/>
          </p:cNvSpPr>
          <p:nvPr/>
        </p:nvSpPr>
        <p:spPr bwMode="auto">
          <a:xfrm>
            <a:off x="323528" y="2204864"/>
            <a:ext cx="8496944" cy="4176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just"/>
            <a:r>
              <a:rPr lang="ru-RU" dirty="0" smtClean="0"/>
              <a:t>Согласно </a:t>
            </a:r>
            <a:r>
              <a:rPr lang="ru-RU" dirty="0"/>
              <a:t>части 5 статьи 54 Кодекса к отношениям, связанным с осуществлением государственного строительного надзора, организацией и проведением проверок юридических лиц, индивидуальных предпринимателей, применяются положения Федерального закона от 26 декабря 2008 г. N 294-ФЗ "О защите прав юридических лиц и индивидуальных предпринимателей при осуществлении государственного контроля (надзора) и муниципального контроля" с учетом ряда особенностей организации и проведения проверок.</a:t>
            </a:r>
          </a:p>
          <a:p>
            <a:pPr algn="just"/>
            <a:r>
              <a:rPr lang="ru-RU" dirty="0"/>
              <a:t>Порядок проведения проверок при осуществлении государственного строительного надзора и выдачи заключений о соответствии построенных, реконструированных, отремонтированных объектов капитального строительства требованиям технических регламентов (норм и правил), иных нормативных правовых актов, проектной документации утвержден приказом Ростехнадзора от 26 декабря 2006 г. N 1129 (далее - Порядок).</a:t>
            </a:r>
          </a:p>
          <a:p>
            <a:pPr algn="just"/>
            <a:endParaRPr lang="ru-RU" dirty="0" smtClean="0"/>
          </a:p>
          <a:p>
            <a:pPr algn="just"/>
            <a:endParaRPr lang="ru-RU" dirty="0" smtClean="0"/>
          </a:p>
          <a:p>
            <a:pPr algn="just"/>
            <a:endParaRPr lang="ru-RU" dirty="0" smtClean="0"/>
          </a:p>
          <a:p>
            <a:pPr algn="just"/>
            <a:endParaRPr lang="ru-RU" dirty="0" smtClean="0"/>
          </a:p>
          <a:p>
            <a:pPr algn="just"/>
            <a:endParaRPr lang="ru-RU" dirty="0" smtClean="0"/>
          </a:p>
          <a:p>
            <a:pPr algn="just"/>
            <a:endParaRPr lang="ru-RU" dirty="0" smtClean="0"/>
          </a:p>
          <a:p>
            <a:pPr algn="just"/>
            <a:endParaRPr lang="ru-RU" dirty="0" smtClean="0"/>
          </a:p>
          <a:p>
            <a:pPr algn="just"/>
            <a:endParaRPr lang="ru-RU" dirty="0" smtClean="0"/>
          </a:p>
          <a:p>
            <a:pPr algn="just"/>
            <a:endParaRPr lang="ru-RU" dirty="0" smtClean="0"/>
          </a:p>
        </p:txBody>
      </p:sp>
      <p:pic>
        <p:nvPicPr>
          <p:cNvPr id="4110" name="Picture 2" descr="C:\Documents and Settings\yuriryab\Рабочий стол\Рога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20713"/>
            <a:ext cx="9144000" cy="40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11" name="Picture 2" descr="C:\Documents and Settings\yuriryab\Рабочий стол\Рога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451600"/>
            <a:ext cx="9144000" cy="40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TextBox 15"/>
          <p:cNvSpPr txBox="1"/>
          <p:nvPr/>
        </p:nvSpPr>
        <p:spPr>
          <a:xfrm>
            <a:off x="755576" y="1124744"/>
            <a:ext cx="777686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FF0000"/>
                </a:solidFill>
              </a:rPr>
              <a:t>6. Руководство по соблюдению обязательных требований, подлежащих проверке в рамках государственного жилищного надзора</a:t>
            </a:r>
            <a:endParaRPr lang="ru-RU" sz="2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3731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2" descr="C:\Documents and Settings\yuriryab\Рабочий стол\112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607425" y="17463"/>
            <a:ext cx="577850" cy="625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1" name="Заголовок 1"/>
          <p:cNvSpPr>
            <a:spLocks noGrp="1"/>
          </p:cNvSpPr>
          <p:nvPr/>
        </p:nvSpPr>
        <p:spPr bwMode="auto">
          <a:xfrm>
            <a:off x="323528" y="2204864"/>
            <a:ext cx="8496944" cy="4176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just"/>
            <a:r>
              <a:rPr lang="ru-RU" dirty="0" smtClean="0"/>
              <a:t>Согласно </a:t>
            </a:r>
            <a:r>
              <a:rPr lang="ru-RU" dirty="0"/>
              <a:t>пункту 9 Порядка перед началом проверки, но не позднее чем за 3 рабочих дня до ее проведения должностное лицо органа государственного строительного надзора уведомляет застройщика или технического заказчика о проведении проверки посредством направления копии приказа (распоряжения) руководителя (заместителя руководителя) органа государственного строительного надзора о проведении проверки заказным почтовым отправлением с уведомлением о вручении или иным доступным способом. </a:t>
            </a:r>
            <a:endParaRPr lang="ru-RU" dirty="0" smtClean="0"/>
          </a:p>
          <a:p>
            <a:pPr algn="just"/>
            <a:r>
              <a:rPr lang="ru-RU" dirty="0" smtClean="0"/>
              <a:t>Согласно </a:t>
            </a:r>
            <a:r>
              <a:rPr lang="ru-RU" dirty="0"/>
              <a:t>пункту 14 Положения при выявлении в результате проведенной проверки нарушений должностным лицом органа государственного строительного надзора составляется акт, являющийся основанием для выдачи заказчику, застройщику или подрядчику (в зависимости от того, кто в соответствии с законодательством Российской Федерации несет ответственность за допущенные нарушения) предписания об устранении таких нарушений. </a:t>
            </a:r>
            <a:endParaRPr lang="ru-RU" dirty="0" smtClean="0"/>
          </a:p>
          <a:p>
            <a:pPr algn="just"/>
            <a:endParaRPr lang="ru-RU" dirty="0" smtClean="0"/>
          </a:p>
          <a:p>
            <a:pPr algn="just"/>
            <a:endParaRPr lang="ru-RU" dirty="0" smtClean="0"/>
          </a:p>
          <a:p>
            <a:pPr algn="just"/>
            <a:endParaRPr lang="ru-RU" dirty="0" smtClean="0"/>
          </a:p>
          <a:p>
            <a:pPr algn="just"/>
            <a:endParaRPr lang="ru-RU" dirty="0" smtClean="0"/>
          </a:p>
          <a:p>
            <a:pPr algn="just"/>
            <a:endParaRPr lang="ru-RU" dirty="0" smtClean="0"/>
          </a:p>
          <a:p>
            <a:pPr algn="just"/>
            <a:endParaRPr lang="ru-RU" dirty="0" smtClean="0"/>
          </a:p>
          <a:p>
            <a:pPr algn="just"/>
            <a:endParaRPr lang="ru-RU" dirty="0" smtClean="0"/>
          </a:p>
          <a:p>
            <a:pPr algn="just"/>
            <a:endParaRPr lang="ru-RU" dirty="0" smtClean="0"/>
          </a:p>
        </p:txBody>
      </p:sp>
      <p:pic>
        <p:nvPicPr>
          <p:cNvPr id="4110" name="Picture 2" descr="C:\Documents and Settings\yuriryab\Рабочий стол\Рога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20713"/>
            <a:ext cx="9144000" cy="40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11" name="Picture 2" descr="C:\Documents and Settings\yuriryab\Рабочий стол\Рога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451600"/>
            <a:ext cx="9144000" cy="40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TextBox 15"/>
          <p:cNvSpPr txBox="1"/>
          <p:nvPr/>
        </p:nvSpPr>
        <p:spPr>
          <a:xfrm>
            <a:off x="755576" y="1124744"/>
            <a:ext cx="777686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FF0000"/>
                </a:solidFill>
              </a:rPr>
              <a:t>6. Руководство по соблюдению обязательных требований, подлежащих проверке в рамках государственного жилищного надзора</a:t>
            </a:r>
            <a:endParaRPr lang="ru-RU" sz="2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2664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2" descr="C:\Documents and Settings\yuriryab\Рабочий стол\112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607425" y="17463"/>
            <a:ext cx="577850" cy="625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1" name="Заголовок 1"/>
          <p:cNvSpPr>
            <a:spLocks noGrp="1"/>
          </p:cNvSpPr>
          <p:nvPr/>
        </p:nvSpPr>
        <p:spPr bwMode="auto">
          <a:xfrm>
            <a:off x="323528" y="2204864"/>
            <a:ext cx="8496944" cy="4176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just"/>
            <a:r>
              <a:rPr lang="ru-RU" dirty="0" smtClean="0"/>
              <a:t>В </a:t>
            </a:r>
            <a:r>
              <a:rPr lang="ru-RU" dirty="0"/>
              <a:t>предписании указываются вид нарушения, ссылка на технический регламент (нормы и правила), иной нормативный правовой акт, проектную документацию, требования которых нарушены, а также устанавливается срок устранения нарушений с учетом конструктивных и других особенностей объекта капитального строительства.</a:t>
            </a:r>
          </a:p>
          <a:p>
            <a:pPr algn="just"/>
            <a:r>
              <a:rPr lang="ru-RU" dirty="0"/>
              <a:t>Иные результаты проверки заносятся должностным лицом органа государственного строительного надзора в общий и (или) специальный журналы.</a:t>
            </a:r>
          </a:p>
          <a:p>
            <a:pPr algn="just"/>
            <a:r>
              <a:rPr lang="ru-RU" dirty="0"/>
              <a:t>Приостановление строительства, реконструкции объекта капитального строительства на указанный срок осуществляется в порядке, установленном законодательством Российской Федерации.</a:t>
            </a:r>
          </a:p>
          <a:p>
            <a:pPr algn="just"/>
            <a:r>
              <a:rPr lang="ru-RU" dirty="0"/>
              <a:t>В соответствии с подпунктами "г" - "е" пункта 12 Порядка должностное лицо органа государственного строительного надзора проверяет следующие документы:</a:t>
            </a:r>
          </a:p>
          <a:p>
            <a:pPr algn="just"/>
            <a:endParaRPr lang="ru-RU" dirty="0" smtClean="0"/>
          </a:p>
          <a:p>
            <a:pPr algn="just"/>
            <a:endParaRPr lang="ru-RU" dirty="0" smtClean="0"/>
          </a:p>
          <a:p>
            <a:pPr algn="just"/>
            <a:endParaRPr lang="ru-RU" dirty="0" smtClean="0"/>
          </a:p>
          <a:p>
            <a:pPr algn="just"/>
            <a:endParaRPr lang="ru-RU" dirty="0" smtClean="0"/>
          </a:p>
          <a:p>
            <a:pPr algn="just"/>
            <a:endParaRPr lang="ru-RU" dirty="0" smtClean="0"/>
          </a:p>
          <a:p>
            <a:pPr algn="just"/>
            <a:endParaRPr lang="ru-RU" dirty="0" smtClean="0"/>
          </a:p>
          <a:p>
            <a:pPr algn="just"/>
            <a:endParaRPr lang="ru-RU" dirty="0" smtClean="0"/>
          </a:p>
          <a:p>
            <a:pPr algn="just"/>
            <a:endParaRPr lang="ru-RU" dirty="0" smtClean="0"/>
          </a:p>
        </p:txBody>
      </p:sp>
      <p:pic>
        <p:nvPicPr>
          <p:cNvPr id="4110" name="Picture 2" descr="C:\Documents and Settings\yuriryab\Рабочий стол\Рога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20713"/>
            <a:ext cx="9144000" cy="40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11" name="Picture 2" descr="C:\Documents and Settings\yuriryab\Рабочий стол\Рога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451600"/>
            <a:ext cx="9144000" cy="40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TextBox 15"/>
          <p:cNvSpPr txBox="1"/>
          <p:nvPr/>
        </p:nvSpPr>
        <p:spPr>
          <a:xfrm>
            <a:off x="755576" y="1124744"/>
            <a:ext cx="777686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FF0000"/>
                </a:solidFill>
              </a:rPr>
              <a:t>6. Руководство по соблюдению обязательных требований, подлежащих проверке в рамках государственного жилищного надзора</a:t>
            </a:r>
            <a:endParaRPr lang="ru-RU" sz="2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1155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2" descr="C:\Documents and Settings\yuriryab\Рабочий стол\112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607425" y="17463"/>
            <a:ext cx="577850" cy="625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1" name="Заголовок 1"/>
          <p:cNvSpPr>
            <a:spLocks noGrp="1"/>
          </p:cNvSpPr>
          <p:nvPr/>
        </p:nvSpPr>
        <p:spPr bwMode="auto">
          <a:xfrm>
            <a:off x="323528" y="2204864"/>
            <a:ext cx="8496944" cy="4176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just"/>
            <a:r>
              <a:rPr lang="ru-RU" dirty="0"/>
              <a:t>результаты экспертиз, обследований, лабораторных и иных испытаний выполненных работ, проведенных в процессе строительного контроля;</a:t>
            </a:r>
          </a:p>
          <a:p>
            <a:pPr algn="just"/>
            <a:r>
              <a:rPr lang="ru-RU" dirty="0"/>
              <a:t>документы, подтверждающие проведение контроля за качеством применяемых строительных материалов;</a:t>
            </a:r>
          </a:p>
          <a:p>
            <a:pPr algn="just"/>
            <a:r>
              <a:rPr lang="ru-RU" dirty="0"/>
              <a:t>документы, предусмотренные нормативными правовыми актами, подтверждающие соблюдение требований законодательства Российской Федерации в области охраны окружающей среды, требований пожарной безопасности и санитарно-эпидемиологического благополучия населения, а также требований энергетической эффективности и требований оснащенности объекта капитального строительства приборами учета используемых энергетических ресурсов.</a:t>
            </a:r>
          </a:p>
          <a:p>
            <a:pPr algn="just"/>
            <a:r>
              <a:rPr lang="ru-RU" dirty="0" smtClean="0"/>
              <a:t> </a:t>
            </a:r>
          </a:p>
          <a:p>
            <a:pPr algn="just"/>
            <a:endParaRPr lang="ru-RU" dirty="0" smtClean="0"/>
          </a:p>
          <a:p>
            <a:pPr algn="just"/>
            <a:endParaRPr lang="ru-RU" dirty="0" smtClean="0"/>
          </a:p>
          <a:p>
            <a:pPr algn="just"/>
            <a:endParaRPr lang="ru-RU" dirty="0" smtClean="0"/>
          </a:p>
          <a:p>
            <a:pPr algn="just"/>
            <a:endParaRPr lang="ru-RU" dirty="0" smtClean="0"/>
          </a:p>
          <a:p>
            <a:pPr algn="just"/>
            <a:endParaRPr lang="ru-RU" dirty="0" smtClean="0"/>
          </a:p>
          <a:p>
            <a:pPr algn="just"/>
            <a:endParaRPr lang="ru-RU" dirty="0" smtClean="0"/>
          </a:p>
        </p:txBody>
      </p:sp>
      <p:pic>
        <p:nvPicPr>
          <p:cNvPr id="4110" name="Picture 2" descr="C:\Documents and Settings\yuriryab\Рабочий стол\Рога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20713"/>
            <a:ext cx="9144000" cy="40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11" name="Picture 2" descr="C:\Documents and Settings\yuriryab\Рабочий стол\Рога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451600"/>
            <a:ext cx="9144000" cy="40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TextBox 15"/>
          <p:cNvSpPr txBox="1"/>
          <p:nvPr/>
        </p:nvSpPr>
        <p:spPr>
          <a:xfrm>
            <a:off x="755576" y="1124744"/>
            <a:ext cx="777686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FF0000"/>
                </a:solidFill>
              </a:rPr>
              <a:t>6. Руководство по соблюдению обязательных требований, подлежащих проверке в рамках государственного жилищного надзора</a:t>
            </a:r>
            <a:endParaRPr lang="ru-RU" sz="2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3150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2" descr="C:\Documents and Settings\yuriryab\Рабочий стол\112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607425" y="17463"/>
            <a:ext cx="577850" cy="625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10" name="Picture 2" descr="C:\Documents and Settings\yuriryab\Рабочий стол\Рога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20713"/>
            <a:ext cx="9144000" cy="40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11" name="Picture 2" descr="C:\Documents and Settings\yuriryab\Рабочий стол\Рога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451600"/>
            <a:ext cx="9144000" cy="40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TextBox 15"/>
          <p:cNvSpPr txBox="1"/>
          <p:nvPr/>
        </p:nvSpPr>
        <p:spPr>
          <a:xfrm>
            <a:off x="755576" y="1124744"/>
            <a:ext cx="77768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FF0000"/>
                </a:solidFill>
              </a:rPr>
              <a:t>7. Ответы на вопросы участников</a:t>
            </a:r>
            <a:endParaRPr lang="ru-RU" sz="2400" b="1" dirty="0">
              <a:solidFill>
                <a:srgbClr val="FF0000"/>
              </a:solidFill>
            </a:endParaRPr>
          </a:p>
        </p:txBody>
      </p:sp>
      <p:pic>
        <p:nvPicPr>
          <p:cNvPr id="7" name="Рисунок 6" descr="Kak-zapisat-zvuk-s-mikrofona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195736" y="1700808"/>
            <a:ext cx="4824536" cy="424847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2" descr="C:\Documents and Settings\yuriryab\Рабочий стол\112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607425" y="17463"/>
            <a:ext cx="577850" cy="625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1" name="Заголовок 1"/>
          <p:cNvSpPr>
            <a:spLocks noGrp="1"/>
          </p:cNvSpPr>
          <p:nvPr/>
        </p:nvSpPr>
        <p:spPr bwMode="auto">
          <a:xfrm>
            <a:off x="395288" y="2420938"/>
            <a:ext cx="8572500" cy="500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/>
            <a:endParaRPr lang="en-US" sz="1200">
              <a:solidFill>
                <a:srgbClr val="002060"/>
              </a:solidFill>
              <a:cs typeface="Arial" charset="0"/>
            </a:endParaRPr>
          </a:p>
        </p:txBody>
      </p:sp>
      <p:sp>
        <p:nvSpPr>
          <p:cNvPr id="4103" name="Заголовок 1"/>
          <p:cNvSpPr>
            <a:spLocks noGrp="1"/>
          </p:cNvSpPr>
          <p:nvPr/>
        </p:nvSpPr>
        <p:spPr bwMode="auto">
          <a:xfrm>
            <a:off x="5429250" y="5500688"/>
            <a:ext cx="3786188" cy="1071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/>
            <a:endParaRPr lang="en-US" sz="1200">
              <a:solidFill>
                <a:srgbClr val="002060"/>
              </a:solidFill>
              <a:cs typeface="Arial" charset="0"/>
            </a:endParaRPr>
          </a:p>
        </p:txBody>
      </p:sp>
      <p:pic>
        <p:nvPicPr>
          <p:cNvPr id="4110" name="Picture 2" descr="C:\Documents and Settings\yuriryab\Рабочий стол\Рога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20713"/>
            <a:ext cx="9144000" cy="40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11" name="Picture 2" descr="C:\Documents and Settings\yuriryab\Рабочий стол\Рога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451600"/>
            <a:ext cx="9144000" cy="40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TextBox 15"/>
          <p:cNvSpPr txBox="1"/>
          <p:nvPr/>
        </p:nvSpPr>
        <p:spPr>
          <a:xfrm>
            <a:off x="755576" y="2681625"/>
            <a:ext cx="777686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 smtClean="0">
                <a:solidFill>
                  <a:srgbClr val="FF0000"/>
                </a:solidFill>
              </a:rPr>
              <a:t>СПАСИБО</a:t>
            </a:r>
          </a:p>
          <a:p>
            <a:pPr algn="ctr"/>
            <a:r>
              <a:rPr lang="ru-RU" sz="4000" b="1" dirty="0" smtClean="0">
                <a:solidFill>
                  <a:srgbClr val="FF0000"/>
                </a:solidFill>
              </a:rPr>
              <a:t>за внимание!</a:t>
            </a:r>
            <a:endParaRPr lang="ru-RU" sz="40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2" descr="C:\Documents and Settings\yuriryab\Рабочий стол\112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607425" y="17463"/>
            <a:ext cx="577850" cy="625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1" name="Заголовок 1"/>
          <p:cNvSpPr>
            <a:spLocks noGrp="1"/>
          </p:cNvSpPr>
          <p:nvPr/>
        </p:nvSpPr>
        <p:spPr bwMode="auto">
          <a:xfrm>
            <a:off x="323528" y="2636912"/>
            <a:ext cx="8572500" cy="2952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just"/>
            <a:r>
              <a:rPr lang="ru-RU" dirty="0" smtClean="0">
                <a:cs typeface="Arial" charset="0"/>
              </a:rPr>
              <a:t>Осуществление регионального государственного строительного надзора предусмотрено несколькими нормами федерального законодательства, в частности:</a:t>
            </a:r>
          </a:p>
          <a:p>
            <a:pPr algn="just"/>
            <a:endParaRPr lang="ru-RU" sz="1200" dirty="0" smtClean="0">
              <a:cs typeface="Arial" charset="0"/>
            </a:endParaRPr>
          </a:p>
          <a:p>
            <a:pPr algn="just"/>
            <a:r>
              <a:rPr lang="ru-RU" b="1" i="1" dirty="0" smtClean="0">
                <a:cs typeface="Arial" charset="0"/>
              </a:rPr>
              <a:t>Градостроительным кодексом Российской Федерации, п. 4 статьи 7, статья 54;</a:t>
            </a:r>
          </a:p>
          <a:p>
            <a:pPr algn="just"/>
            <a:endParaRPr lang="ru-RU" sz="1200" b="1" i="1" dirty="0" smtClean="0">
              <a:cs typeface="Arial" charset="0"/>
            </a:endParaRPr>
          </a:p>
          <a:p>
            <a:pPr algn="just"/>
            <a:r>
              <a:rPr lang="ru-RU" b="1" i="1" dirty="0" smtClean="0">
                <a:cs typeface="Arial" charset="0"/>
              </a:rPr>
              <a:t>Федеральным законом от </a:t>
            </a:r>
            <a:r>
              <a:rPr lang="ru-RU" b="1" i="1" dirty="0" smtClean="0"/>
              <a:t>26.12.2008 № 294-ФЗ «О защите прав юридических лиц и индивидуальных предпринимателей при осуществлении государственного контроля (надзора) и муниципального контроля»;</a:t>
            </a:r>
          </a:p>
          <a:p>
            <a:endParaRPr lang="ru-RU" sz="1200" b="1" i="1" dirty="0" smtClean="0"/>
          </a:p>
          <a:p>
            <a:r>
              <a:rPr lang="ru-RU" b="1" i="1" dirty="0"/>
              <a:t>Постановление Правительства РФ от 01.02.2006 </a:t>
            </a:r>
            <a:r>
              <a:rPr lang="ru-RU" b="1" i="1" dirty="0" smtClean="0"/>
              <a:t>№ 54 «О </a:t>
            </a:r>
            <a:r>
              <a:rPr lang="ru-RU" b="1" i="1" dirty="0"/>
              <a:t>государственном строительном надзоре в Российской </a:t>
            </a:r>
            <a:r>
              <a:rPr lang="ru-RU" b="1" i="1" dirty="0" smtClean="0"/>
              <a:t>Федерации»</a:t>
            </a:r>
            <a:endParaRPr lang="ru-RU" b="1" i="1" dirty="0"/>
          </a:p>
          <a:p>
            <a:endParaRPr lang="ru-RU" sz="1200" dirty="0" smtClean="0"/>
          </a:p>
        </p:txBody>
      </p:sp>
      <p:sp>
        <p:nvSpPr>
          <p:cNvPr id="4102" name="Заголовок 1"/>
          <p:cNvSpPr>
            <a:spLocks noGrp="1"/>
          </p:cNvSpPr>
          <p:nvPr/>
        </p:nvSpPr>
        <p:spPr bwMode="auto">
          <a:xfrm>
            <a:off x="5429250" y="3643313"/>
            <a:ext cx="3786188" cy="500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/>
            <a:endParaRPr lang="en-US" sz="1200">
              <a:solidFill>
                <a:srgbClr val="002060"/>
              </a:solidFill>
              <a:cs typeface="Arial" charset="0"/>
            </a:endParaRPr>
          </a:p>
        </p:txBody>
      </p:sp>
      <p:sp>
        <p:nvSpPr>
          <p:cNvPr id="4103" name="Заголовок 1"/>
          <p:cNvSpPr>
            <a:spLocks noGrp="1"/>
          </p:cNvSpPr>
          <p:nvPr/>
        </p:nvSpPr>
        <p:spPr bwMode="auto">
          <a:xfrm>
            <a:off x="5429250" y="5500688"/>
            <a:ext cx="3786188" cy="1071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/>
            <a:endParaRPr lang="en-US" sz="1200">
              <a:solidFill>
                <a:srgbClr val="002060"/>
              </a:solidFill>
              <a:cs typeface="Arial" charset="0"/>
            </a:endParaRPr>
          </a:p>
        </p:txBody>
      </p:sp>
      <p:pic>
        <p:nvPicPr>
          <p:cNvPr id="4110" name="Picture 2" descr="C:\Documents and Settings\yuriryab\Рабочий стол\Рога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20713"/>
            <a:ext cx="9144000" cy="40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11" name="Picture 2" descr="C:\Documents and Settings\yuriryab\Рабочий стол\Рога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451600"/>
            <a:ext cx="9144000" cy="40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TextBox 15"/>
          <p:cNvSpPr txBox="1"/>
          <p:nvPr/>
        </p:nvSpPr>
        <p:spPr>
          <a:xfrm>
            <a:off x="755576" y="1268760"/>
            <a:ext cx="777686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FF0000"/>
                </a:solidFill>
              </a:rPr>
              <a:t>1. Правовые основания осуществления регионального государственного строительного надзора</a:t>
            </a:r>
            <a:endParaRPr lang="ru-RU" sz="24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2" descr="C:\Documents and Settings\yuriryab\Рабочий стол\112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607425" y="17463"/>
            <a:ext cx="577850" cy="625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1" name="Заголовок 1"/>
          <p:cNvSpPr>
            <a:spLocks noGrp="1"/>
          </p:cNvSpPr>
          <p:nvPr/>
        </p:nvSpPr>
        <p:spPr bwMode="auto">
          <a:xfrm>
            <a:off x="323528" y="2204864"/>
            <a:ext cx="8572500" cy="38884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just"/>
            <a:r>
              <a:rPr lang="ru-RU" b="1" i="1" dirty="0" smtClean="0">
                <a:cs typeface="Arial" charset="0"/>
              </a:rPr>
              <a:t>Градостроительный кодекс Российской Федерации, статья 54 определяет, что:</a:t>
            </a:r>
          </a:p>
          <a:p>
            <a:pPr algn="just"/>
            <a:endParaRPr lang="ru-RU" sz="1200" b="1" i="1" dirty="0" smtClean="0">
              <a:cs typeface="Arial" charset="0"/>
            </a:endParaRPr>
          </a:p>
          <a:p>
            <a:pPr algn="just"/>
            <a:r>
              <a:rPr lang="ru-RU" dirty="0"/>
              <a:t>1. Государственный строительный надзор осуществляется при:</a:t>
            </a:r>
          </a:p>
          <a:p>
            <a:pPr algn="just"/>
            <a:r>
              <a:rPr lang="ru-RU" dirty="0"/>
              <a:t>1) строительстве объектов капитального строительства, проектная документация которых подлежит экспертизе в соответствии со статьей 49 настоящего Кодекса либо является модифицированной проектной документацией;</a:t>
            </a:r>
          </a:p>
          <a:p>
            <a:pPr algn="just"/>
            <a:r>
              <a:rPr lang="ru-RU" dirty="0" smtClean="0"/>
              <a:t>2</a:t>
            </a:r>
            <a:r>
              <a:rPr lang="ru-RU" dirty="0"/>
              <a:t>) реконструкции объектов капитального строительства, в том числе при проведении работ по сохранению объектов культурного наследия, затрагивающих конструктивные и другие характеристики надежности и безопасности таких объектов, если проектная документация на осуществление реконструкции объектов капитального строительства, в том числе указанных работ по сохранению объектов культурного наследия, подлежит экспертизе в соответствии со статьей 49 настоящего Кодекса</a:t>
            </a:r>
            <a:r>
              <a:rPr lang="ru-RU" dirty="0" smtClean="0"/>
              <a:t>.</a:t>
            </a:r>
          </a:p>
          <a:p>
            <a:pPr algn="just"/>
            <a:endParaRPr lang="ru-RU" dirty="0" smtClean="0"/>
          </a:p>
          <a:p>
            <a:pPr algn="just"/>
            <a:endParaRPr lang="ru-RU" dirty="0"/>
          </a:p>
          <a:p>
            <a:pPr algn="just"/>
            <a:endParaRPr lang="ru-RU" dirty="0" smtClean="0"/>
          </a:p>
          <a:p>
            <a:pPr algn="just"/>
            <a:endParaRPr lang="ru-RU" dirty="0"/>
          </a:p>
          <a:p>
            <a:pPr algn="just"/>
            <a:endParaRPr lang="ru-RU" dirty="0" smtClean="0"/>
          </a:p>
          <a:p>
            <a:pPr algn="just"/>
            <a:endParaRPr lang="ru-RU" dirty="0"/>
          </a:p>
          <a:p>
            <a:pPr algn="just"/>
            <a:endParaRPr lang="ru-RU" dirty="0" smtClean="0"/>
          </a:p>
          <a:p>
            <a:pPr algn="just"/>
            <a:endParaRPr lang="ru-RU" dirty="0"/>
          </a:p>
          <a:p>
            <a:pPr algn="just"/>
            <a:endParaRPr lang="ru-RU" dirty="0" smtClean="0"/>
          </a:p>
          <a:p>
            <a:pPr algn="just"/>
            <a:endParaRPr lang="ru-RU" dirty="0"/>
          </a:p>
          <a:p>
            <a:pPr algn="just"/>
            <a:endParaRPr lang="ru-RU" dirty="0" smtClean="0"/>
          </a:p>
          <a:p>
            <a:pPr algn="just"/>
            <a:endParaRPr lang="ru-RU" dirty="0"/>
          </a:p>
          <a:p>
            <a:pPr algn="just"/>
            <a:endParaRPr lang="ru-RU" dirty="0"/>
          </a:p>
        </p:txBody>
      </p:sp>
      <p:sp>
        <p:nvSpPr>
          <p:cNvPr id="4102" name="Заголовок 1"/>
          <p:cNvSpPr>
            <a:spLocks noGrp="1"/>
          </p:cNvSpPr>
          <p:nvPr/>
        </p:nvSpPr>
        <p:spPr bwMode="auto">
          <a:xfrm>
            <a:off x="5429250" y="3643313"/>
            <a:ext cx="3786188" cy="500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/>
            <a:endParaRPr lang="en-US" sz="1200">
              <a:solidFill>
                <a:srgbClr val="002060"/>
              </a:solidFill>
              <a:cs typeface="Arial" charset="0"/>
            </a:endParaRPr>
          </a:p>
        </p:txBody>
      </p:sp>
      <p:sp>
        <p:nvSpPr>
          <p:cNvPr id="4103" name="Заголовок 1"/>
          <p:cNvSpPr>
            <a:spLocks noGrp="1"/>
          </p:cNvSpPr>
          <p:nvPr/>
        </p:nvSpPr>
        <p:spPr bwMode="auto">
          <a:xfrm>
            <a:off x="5429250" y="5500688"/>
            <a:ext cx="3786188" cy="1071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/>
            <a:endParaRPr lang="en-US" sz="1200">
              <a:solidFill>
                <a:srgbClr val="002060"/>
              </a:solidFill>
              <a:cs typeface="Arial" charset="0"/>
            </a:endParaRPr>
          </a:p>
        </p:txBody>
      </p:sp>
      <p:pic>
        <p:nvPicPr>
          <p:cNvPr id="4110" name="Picture 2" descr="C:\Documents and Settings\yuriryab\Рабочий стол\Рога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20713"/>
            <a:ext cx="9144000" cy="40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11" name="Picture 2" descr="C:\Documents and Settings\yuriryab\Рабочий стол\Рога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451600"/>
            <a:ext cx="9144000" cy="40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TextBox 15"/>
          <p:cNvSpPr txBox="1"/>
          <p:nvPr/>
        </p:nvSpPr>
        <p:spPr>
          <a:xfrm>
            <a:off x="755576" y="1268760"/>
            <a:ext cx="777686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FF0000"/>
                </a:solidFill>
              </a:rPr>
              <a:t>1. Правовые основания осуществления государственного </a:t>
            </a:r>
            <a:r>
              <a:rPr lang="ru-RU" sz="2400" b="1" dirty="0" smtClean="0">
                <a:solidFill>
                  <a:srgbClr val="FF0000"/>
                </a:solidFill>
              </a:rPr>
              <a:t>строительного </a:t>
            </a:r>
            <a:r>
              <a:rPr lang="ru-RU" sz="2400" b="1" dirty="0" smtClean="0">
                <a:solidFill>
                  <a:srgbClr val="FF0000"/>
                </a:solidFill>
              </a:rPr>
              <a:t>надзора</a:t>
            </a:r>
            <a:endParaRPr lang="ru-RU" sz="24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2" descr="C:\Documents and Settings\yuriryab\Рабочий стол\112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607425" y="17463"/>
            <a:ext cx="577850" cy="625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1" name="Заголовок 1"/>
          <p:cNvSpPr>
            <a:spLocks noGrp="1"/>
          </p:cNvSpPr>
          <p:nvPr/>
        </p:nvSpPr>
        <p:spPr bwMode="auto">
          <a:xfrm>
            <a:off x="323528" y="2204864"/>
            <a:ext cx="8572500" cy="38884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just"/>
            <a:r>
              <a:rPr lang="ru-RU" dirty="0" smtClean="0"/>
              <a:t>2</a:t>
            </a:r>
            <a:r>
              <a:rPr lang="ru-RU" dirty="0"/>
              <a:t>. Предметом государственного строительного надзора является проверка:</a:t>
            </a:r>
          </a:p>
          <a:p>
            <a:pPr algn="just"/>
            <a:r>
              <a:rPr lang="ru-RU" dirty="0"/>
              <a:t>1) соответствия выполнения работ и применяемых строительных материалов в процессе строительства, реконструкции объекта капитального строительства, а также результатов таких работ требованиям технических регламентов, проектной документации, в том числе требованиям энергетической эффективности и требованиям оснащенности объекта капитального строительства приборами учета используемых энергетических ресурсов;</a:t>
            </a:r>
          </a:p>
          <a:p>
            <a:pPr algn="just"/>
            <a:r>
              <a:rPr lang="ru-RU" dirty="0"/>
              <a:t>(в ред. Федеральных законов от 23.11.2009 N 261-ФЗ, от 18.07.2011 N 243-ФЗ)</a:t>
            </a:r>
          </a:p>
          <a:p>
            <a:pPr algn="just"/>
            <a:r>
              <a:rPr lang="ru-RU" dirty="0"/>
              <a:t>2) наличия разрешения на строительство;</a:t>
            </a:r>
          </a:p>
          <a:p>
            <a:pPr algn="just"/>
            <a:r>
              <a:rPr lang="ru-RU" dirty="0"/>
              <a:t>3) выполнения требований, установленных частями 2, 3 и 3.1 статьи 52 настоящего Кодекса.</a:t>
            </a:r>
          </a:p>
          <a:p>
            <a:pPr algn="just"/>
            <a:endParaRPr lang="ru-RU" dirty="0"/>
          </a:p>
        </p:txBody>
      </p:sp>
      <p:sp>
        <p:nvSpPr>
          <p:cNvPr id="4102" name="Заголовок 1"/>
          <p:cNvSpPr>
            <a:spLocks noGrp="1"/>
          </p:cNvSpPr>
          <p:nvPr/>
        </p:nvSpPr>
        <p:spPr bwMode="auto">
          <a:xfrm>
            <a:off x="5429250" y="3643313"/>
            <a:ext cx="3786188" cy="500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/>
            <a:endParaRPr lang="en-US" sz="1200">
              <a:solidFill>
                <a:srgbClr val="002060"/>
              </a:solidFill>
              <a:cs typeface="Arial" charset="0"/>
            </a:endParaRPr>
          </a:p>
        </p:txBody>
      </p:sp>
      <p:sp>
        <p:nvSpPr>
          <p:cNvPr id="4103" name="Заголовок 1"/>
          <p:cNvSpPr>
            <a:spLocks noGrp="1"/>
          </p:cNvSpPr>
          <p:nvPr/>
        </p:nvSpPr>
        <p:spPr bwMode="auto">
          <a:xfrm>
            <a:off x="5429250" y="5500688"/>
            <a:ext cx="3786188" cy="1071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/>
            <a:endParaRPr lang="en-US" sz="1200">
              <a:solidFill>
                <a:srgbClr val="002060"/>
              </a:solidFill>
              <a:cs typeface="Arial" charset="0"/>
            </a:endParaRPr>
          </a:p>
        </p:txBody>
      </p:sp>
      <p:pic>
        <p:nvPicPr>
          <p:cNvPr id="4110" name="Picture 2" descr="C:\Documents and Settings\yuriryab\Рабочий стол\Рога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20713"/>
            <a:ext cx="9144000" cy="40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11" name="Picture 2" descr="C:\Documents and Settings\yuriryab\Рабочий стол\Рога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451600"/>
            <a:ext cx="9144000" cy="40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TextBox 15"/>
          <p:cNvSpPr txBox="1"/>
          <p:nvPr/>
        </p:nvSpPr>
        <p:spPr>
          <a:xfrm>
            <a:off x="755576" y="1268760"/>
            <a:ext cx="777686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FF0000"/>
                </a:solidFill>
              </a:rPr>
              <a:t>1. Правовые основания осуществления государственного </a:t>
            </a:r>
            <a:r>
              <a:rPr lang="ru-RU" sz="2400" b="1" dirty="0" smtClean="0">
                <a:solidFill>
                  <a:srgbClr val="FF0000"/>
                </a:solidFill>
              </a:rPr>
              <a:t>строительного </a:t>
            </a:r>
            <a:r>
              <a:rPr lang="ru-RU" sz="2400" b="1" dirty="0" smtClean="0">
                <a:solidFill>
                  <a:srgbClr val="FF0000"/>
                </a:solidFill>
              </a:rPr>
              <a:t>надзора</a:t>
            </a:r>
            <a:endParaRPr lang="ru-RU" sz="2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1026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2" descr="C:\Documents and Settings\yuriryab\Рабочий стол\112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607425" y="17463"/>
            <a:ext cx="577850" cy="625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1" name="Заголовок 1"/>
          <p:cNvSpPr>
            <a:spLocks noGrp="1"/>
          </p:cNvSpPr>
          <p:nvPr/>
        </p:nvSpPr>
        <p:spPr bwMode="auto">
          <a:xfrm>
            <a:off x="323528" y="2204864"/>
            <a:ext cx="8572500" cy="38884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just"/>
            <a:r>
              <a:rPr lang="ru-RU" dirty="0" smtClean="0">
                <a:cs typeface="Arial" charset="0"/>
              </a:rPr>
              <a:t>Порядок осуществления регионального государственного строительного надзора регламентируется Федеральным законом от </a:t>
            </a:r>
            <a:r>
              <a:rPr lang="ru-RU" dirty="0" smtClean="0"/>
              <a:t>26.12.2008 № 294-ФЗ «О защите прав юридических лиц и индивидуальных предпринимателей при осуществлении государственного контроля (надзора) и муниципального контроля» с учетом особенностей, которые установлены частью 5 статьи 54 Градостроительного кодекса РФ.</a:t>
            </a:r>
          </a:p>
          <a:p>
            <a:pPr algn="just"/>
            <a:r>
              <a:rPr lang="ru-RU" dirty="0" smtClean="0"/>
              <a:t>Частью 7 статьи 54 Градостроительного Кодекса РФ установлено</a:t>
            </a:r>
            <a:r>
              <a:rPr lang="ru-RU" dirty="0"/>
              <a:t>, что </a:t>
            </a:r>
            <a:r>
              <a:rPr lang="ru-RU" dirty="0" smtClean="0"/>
              <a:t>не </a:t>
            </a:r>
            <a:r>
              <a:rPr lang="ru-RU" dirty="0"/>
              <a:t>допускается осуществление иных видов государственного надзора при строительстве, реконструкции объектов капитального строительства, кроме государственного строительного надзора, предусмотренного настоящим </a:t>
            </a:r>
            <a:r>
              <a:rPr lang="ru-RU" dirty="0" smtClean="0"/>
              <a:t>Кодексом.</a:t>
            </a:r>
            <a:endParaRPr lang="ru-RU" dirty="0"/>
          </a:p>
          <a:p>
            <a:pPr algn="just"/>
            <a:endParaRPr lang="ru-RU" dirty="0" smtClean="0"/>
          </a:p>
        </p:txBody>
      </p:sp>
      <p:sp>
        <p:nvSpPr>
          <p:cNvPr id="4102" name="Заголовок 1"/>
          <p:cNvSpPr>
            <a:spLocks noGrp="1"/>
          </p:cNvSpPr>
          <p:nvPr/>
        </p:nvSpPr>
        <p:spPr bwMode="auto">
          <a:xfrm>
            <a:off x="5429250" y="3643313"/>
            <a:ext cx="3786188" cy="500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/>
            <a:endParaRPr lang="en-US" sz="1200">
              <a:solidFill>
                <a:srgbClr val="002060"/>
              </a:solidFill>
              <a:cs typeface="Arial" charset="0"/>
            </a:endParaRPr>
          </a:p>
        </p:txBody>
      </p:sp>
      <p:sp>
        <p:nvSpPr>
          <p:cNvPr id="4103" name="Заголовок 1"/>
          <p:cNvSpPr>
            <a:spLocks noGrp="1"/>
          </p:cNvSpPr>
          <p:nvPr/>
        </p:nvSpPr>
        <p:spPr bwMode="auto">
          <a:xfrm>
            <a:off x="5429250" y="5500688"/>
            <a:ext cx="3786188" cy="1071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/>
            <a:endParaRPr lang="en-US" sz="1200">
              <a:solidFill>
                <a:srgbClr val="002060"/>
              </a:solidFill>
              <a:cs typeface="Arial" charset="0"/>
            </a:endParaRPr>
          </a:p>
        </p:txBody>
      </p:sp>
      <p:pic>
        <p:nvPicPr>
          <p:cNvPr id="4110" name="Picture 2" descr="C:\Documents and Settings\yuriryab\Рабочий стол\Рога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20713"/>
            <a:ext cx="9144000" cy="40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11" name="Picture 2" descr="C:\Documents and Settings\yuriryab\Рабочий стол\Рога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451600"/>
            <a:ext cx="9144000" cy="40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TextBox 15"/>
          <p:cNvSpPr txBox="1"/>
          <p:nvPr/>
        </p:nvSpPr>
        <p:spPr>
          <a:xfrm>
            <a:off x="755576" y="1268760"/>
            <a:ext cx="777686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FF0000"/>
                </a:solidFill>
              </a:rPr>
              <a:t>1. Правовые основания осуществления государственного </a:t>
            </a:r>
            <a:r>
              <a:rPr lang="ru-RU" sz="2400" b="1" dirty="0" smtClean="0">
                <a:solidFill>
                  <a:srgbClr val="FF0000"/>
                </a:solidFill>
              </a:rPr>
              <a:t>строительного </a:t>
            </a:r>
            <a:r>
              <a:rPr lang="ru-RU" sz="2400" b="1" dirty="0" smtClean="0">
                <a:solidFill>
                  <a:srgbClr val="FF0000"/>
                </a:solidFill>
              </a:rPr>
              <a:t>надзора</a:t>
            </a:r>
            <a:endParaRPr lang="ru-RU" sz="24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2" descr="C:\Documents and Settings\yuriryab\Рабочий стол\112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607425" y="17463"/>
            <a:ext cx="577850" cy="625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1" name="Заголовок 1"/>
          <p:cNvSpPr>
            <a:spLocks noGrp="1"/>
          </p:cNvSpPr>
          <p:nvPr/>
        </p:nvSpPr>
        <p:spPr bwMode="auto">
          <a:xfrm>
            <a:off x="285750" y="2504078"/>
            <a:ext cx="8572500" cy="12961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just"/>
            <a:r>
              <a:rPr lang="ru-RU" dirty="0"/>
              <a:t>Постановление Правительства РФ от 01.02.2006 №</a:t>
            </a:r>
            <a:r>
              <a:rPr lang="ru-RU" dirty="0" smtClean="0"/>
              <a:t> 54 утвержден «Положение </a:t>
            </a:r>
            <a:r>
              <a:rPr lang="ru-RU" dirty="0"/>
              <a:t>об осуществлении государственного строительного надзора в Российской </a:t>
            </a:r>
            <a:r>
              <a:rPr lang="ru-RU" dirty="0" smtClean="0"/>
              <a:t>Федерации» (далее- Положение №54) которым более детально установлен </a:t>
            </a:r>
            <a:r>
              <a:rPr lang="ru-RU" dirty="0"/>
              <a:t>порядок осуществления государственного строительного </a:t>
            </a:r>
            <a:r>
              <a:rPr lang="ru-RU" dirty="0" smtClean="0"/>
              <a:t>надзора.</a:t>
            </a:r>
          </a:p>
          <a:p>
            <a:pPr algn="just"/>
            <a:r>
              <a:rPr lang="ru-RU" dirty="0" smtClean="0"/>
              <a:t>При </a:t>
            </a:r>
            <a:r>
              <a:rPr lang="ru-RU" dirty="0"/>
              <a:t>организации регионального государственного строительного надзора применяется риск-ориентированный подход.</a:t>
            </a:r>
          </a:p>
          <a:p>
            <a:pPr algn="just"/>
            <a:r>
              <a:rPr lang="ru-RU" dirty="0"/>
              <a:t>Присвоение категории риска строящемуся, реконструируемому объекту капитального строительства осуществляется органом регионального государственного строительного надзора после поступления извещения о начале работ на таком объекте в соответствии с критериями отнесения строящихся, реконструируемых объектов капитального строительства к категориям риска при осуществлении регионального государственного строительного надзора согласно приложению с учетом сведений проектной документации, </a:t>
            </a:r>
            <a:r>
              <a:rPr lang="ru-RU" dirty="0" smtClean="0"/>
              <a:t>получившей</a:t>
            </a:r>
            <a:endParaRPr lang="ru-RU" dirty="0"/>
          </a:p>
          <a:p>
            <a:pPr algn="just"/>
            <a:endParaRPr lang="ru-RU" dirty="0" smtClean="0"/>
          </a:p>
        </p:txBody>
      </p:sp>
      <p:sp>
        <p:nvSpPr>
          <p:cNvPr id="4102" name="Заголовок 1"/>
          <p:cNvSpPr>
            <a:spLocks noGrp="1"/>
          </p:cNvSpPr>
          <p:nvPr/>
        </p:nvSpPr>
        <p:spPr bwMode="auto">
          <a:xfrm>
            <a:off x="5429250" y="3643313"/>
            <a:ext cx="3786188" cy="500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/>
            <a:endParaRPr lang="en-US" sz="1200">
              <a:solidFill>
                <a:srgbClr val="002060"/>
              </a:solidFill>
              <a:cs typeface="Arial" charset="0"/>
            </a:endParaRPr>
          </a:p>
        </p:txBody>
      </p:sp>
      <p:sp>
        <p:nvSpPr>
          <p:cNvPr id="4103" name="Заголовок 1"/>
          <p:cNvSpPr>
            <a:spLocks noGrp="1"/>
          </p:cNvSpPr>
          <p:nvPr/>
        </p:nvSpPr>
        <p:spPr bwMode="auto">
          <a:xfrm>
            <a:off x="5429250" y="5500688"/>
            <a:ext cx="3786188" cy="1071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/>
            <a:endParaRPr lang="en-US" sz="1200">
              <a:solidFill>
                <a:srgbClr val="002060"/>
              </a:solidFill>
              <a:cs typeface="Arial" charset="0"/>
            </a:endParaRPr>
          </a:p>
        </p:txBody>
      </p:sp>
      <p:pic>
        <p:nvPicPr>
          <p:cNvPr id="4110" name="Picture 2" descr="C:\Documents and Settings\yuriryab\Рабочий стол\Рога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20713"/>
            <a:ext cx="9144000" cy="40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11" name="Picture 2" descr="C:\Documents and Settings\yuriryab\Рабочий стол\Рога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451600"/>
            <a:ext cx="9144000" cy="40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TextBox 15"/>
          <p:cNvSpPr txBox="1"/>
          <p:nvPr/>
        </p:nvSpPr>
        <p:spPr>
          <a:xfrm>
            <a:off x="755576" y="1268760"/>
            <a:ext cx="777686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FF0000"/>
                </a:solidFill>
              </a:rPr>
              <a:t>1. Правовые основания осуществления государственного </a:t>
            </a:r>
            <a:r>
              <a:rPr lang="ru-RU" sz="2400" b="1" dirty="0" smtClean="0">
                <a:solidFill>
                  <a:srgbClr val="FF0000"/>
                </a:solidFill>
              </a:rPr>
              <a:t>строительного </a:t>
            </a:r>
            <a:r>
              <a:rPr lang="ru-RU" sz="2400" b="1" dirty="0" smtClean="0">
                <a:solidFill>
                  <a:srgbClr val="FF0000"/>
                </a:solidFill>
              </a:rPr>
              <a:t>надзора</a:t>
            </a:r>
            <a:endParaRPr lang="ru-RU" sz="24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2" descr="C:\Documents and Settings\yuriryab\Рабочий стол\112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607425" y="17463"/>
            <a:ext cx="577850" cy="625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1" name="Заголовок 1"/>
          <p:cNvSpPr>
            <a:spLocks noGrp="1"/>
          </p:cNvSpPr>
          <p:nvPr/>
        </p:nvSpPr>
        <p:spPr bwMode="auto">
          <a:xfrm>
            <a:off x="285750" y="2504078"/>
            <a:ext cx="8572500" cy="12961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just"/>
            <a:endParaRPr lang="ru-RU" dirty="0" smtClean="0"/>
          </a:p>
        </p:txBody>
      </p:sp>
      <p:sp>
        <p:nvSpPr>
          <p:cNvPr id="4102" name="Заголовок 1"/>
          <p:cNvSpPr>
            <a:spLocks noGrp="1"/>
          </p:cNvSpPr>
          <p:nvPr/>
        </p:nvSpPr>
        <p:spPr bwMode="auto">
          <a:xfrm>
            <a:off x="5429250" y="3643313"/>
            <a:ext cx="3786188" cy="500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/>
            <a:endParaRPr lang="en-US" sz="1200">
              <a:solidFill>
                <a:srgbClr val="002060"/>
              </a:solidFill>
              <a:cs typeface="Arial" charset="0"/>
            </a:endParaRPr>
          </a:p>
        </p:txBody>
      </p:sp>
      <p:sp>
        <p:nvSpPr>
          <p:cNvPr id="4103" name="Заголовок 1"/>
          <p:cNvSpPr>
            <a:spLocks noGrp="1"/>
          </p:cNvSpPr>
          <p:nvPr/>
        </p:nvSpPr>
        <p:spPr bwMode="auto">
          <a:xfrm>
            <a:off x="5429250" y="5500688"/>
            <a:ext cx="3786188" cy="1071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/>
            <a:endParaRPr lang="en-US" sz="1200">
              <a:solidFill>
                <a:srgbClr val="002060"/>
              </a:solidFill>
              <a:cs typeface="Arial" charset="0"/>
            </a:endParaRPr>
          </a:p>
        </p:txBody>
      </p:sp>
      <p:pic>
        <p:nvPicPr>
          <p:cNvPr id="4110" name="Picture 2" descr="C:\Documents and Settings\yuriryab\Рабочий стол\Рога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20713"/>
            <a:ext cx="9144000" cy="40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11" name="Picture 2" descr="C:\Documents and Settings\yuriryab\Рабочий стол\Рога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451600"/>
            <a:ext cx="9144000" cy="40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TextBox 15"/>
          <p:cNvSpPr txBox="1"/>
          <p:nvPr/>
        </p:nvSpPr>
        <p:spPr>
          <a:xfrm>
            <a:off x="755576" y="1268760"/>
            <a:ext cx="777686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FF0000"/>
                </a:solidFill>
              </a:rPr>
              <a:t>1. Правовые основания осуществления государственного </a:t>
            </a:r>
            <a:r>
              <a:rPr lang="ru-RU" sz="2400" b="1" dirty="0" smtClean="0">
                <a:solidFill>
                  <a:srgbClr val="FF0000"/>
                </a:solidFill>
              </a:rPr>
              <a:t>строительного </a:t>
            </a:r>
            <a:r>
              <a:rPr lang="ru-RU" sz="2400" b="1" dirty="0" smtClean="0">
                <a:solidFill>
                  <a:srgbClr val="FF0000"/>
                </a:solidFill>
              </a:rPr>
              <a:t>надзора</a:t>
            </a:r>
            <a:endParaRPr lang="ru-RU" sz="2400" b="1" dirty="0">
              <a:solidFill>
                <a:srgbClr val="FF0000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85750" y="2413338"/>
            <a:ext cx="8462714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положительное заключение экспертизы проектной документации, на основании соответствующего приказа (распоряжения) руководителя (заместителя руководителя) органа регионального государственного строительного надзора и отражается в программе проверок</a:t>
            </a:r>
            <a:r>
              <a:rPr lang="ru-RU" dirty="0" smtClean="0"/>
              <a:t>.</a:t>
            </a:r>
          </a:p>
          <a:p>
            <a:r>
              <a:rPr lang="ru-RU" dirty="0" smtClean="0"/>
              <a:t>При </a:t>
            </a:r>
            <a:r>
              <a:rPr lang="ru-RU" dirty="0"/>
              <a:t>осуществлении регионального государственного строительного надзора программа проверок составляется с учетом следующего количества проверок за период строительства, реконструкции объекта капитального строительства для соответствующей категории риска строящегося, реконструируемого объекта капитального строительства:</a:t>
            </a:r>
          </a:p>
          <a:p>
            <a:r>
              <a:rPr lang="ru-RU" dirty="0"/>
              <a:t>а) для категории высокого риска - не более 12 проверок;</a:t>
            </a:r>
          </a:p>
          <a:p>
            <a:r>
              <a:rPr lang="ru-RU" dirty="0"/>
              <a:t>б) для категории значительного риска - не более 10 проверок;</a:t>
            </a:r>
          </a:p>
          <a:p>
            <a:r>
              <a:rPr lang="ru-RU" dirty="0"/>
              <a:t>в) для категории умеренного риска - не более 7 проверок.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09067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2" descr="C:\Documents and Settings\yuriryab\Рабочий стол\112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607425" y="17463"/>
            <a:ext cx="577850" cy="625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1" name="Заголовок 1"/>
          <p:cNvSpPr>
            <a:spLocks noGrp="1"/>
          </p:cNvSpPr>
          <p:nvPr/>
        </p:nvSpPr>
        <p:spPr bwMode="auto">
          <a:xfrm>
            <a:off x="323528" y="2420888"/>
            <a:ext cx="8572500" cy="34563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just"/>
            <a:r>
              <a:rPr lang="ru-RU" dirty="0" smtClean="0"/>
              <a:t>Перечень лиц, в отношении которых осуществляются мероприятия по региональному государственному строительному надзору, указан статьях 14 и 15 Положения № 54 это:</a:t>
            </a:r>
          </a:p>
          <a:p>
            <a:pPr algn="ctr"/>
            <a:r>
              <a:rPr lang="ru-RU" b="1" i="1" dirty="0" smtClean="0"/>
              <a:t>Заказчик,  застройщик </a:t>
            </a:r>
            <a:r>
              <a:rPr lang="ru-RU" b="1" i="1" dirty="0"/>
              <a:t>или </a:t>
            </a:r>
            <a:r>
              <a:rPr lang="ru-RU" b="1" i="1" dirty="0" smtClean="0"/>
              <a:t>подрядчик.</a:t>
            </a:r>
            <a:endParaRPr lang="ru-RU" b="1" i="1" dirty="0"/>
          </a:p>
          <a:p>
            <a:pPr algn="just"/>
            <a:endParaRPr lang="ru-RU" dirty="0" smtClean="0"/>
          </a:p>
          <a:p>
            <a:pPr algn="just"/>
            <a:endParaRPr lang="ru-RU" dirty="0" smtClean="0"/>
          </a:p>
        </p:txBody>
      </p:sp>
      <p:sp>
        <p:nvSpPr>
          <p:cNvPr id="4102" name="Заголовок 1"/>
          <p:cNvSpPr>
            <a:spLocks noGrp="1"/>
          </p:cNvSpPr>
          <p:nvPr/>
        </p:nvSpPr>
        <p:spPr bwMode="auto">
          <a:xfrm>
            <a:off x="5429250" y="3643313"/>
            <a:ext cx="3786188" cy="500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/>
            <a:endParaRPr lang="en-US" sz="1200">
              <a:solidFill>
                <a:srgbClr val="002060"/>
              </a:solidFill>
              <a:cs typeface="Arial" charset="0"/>
            </a:endParaRPr>
          </a:p>
        </p:txBody>
      </p:sp>
      <p:sp>
        <p:nvSpPr>
          <p:cNvPr id="4103" name="Заголовок 1"/>
          <p:cNvSpPr>
            <a:spLocks noGrp="1"/>
          </p:cNvSpPr>
          <p:nvPr/>
        </p:nvSpPr>
        <p:spPr bwMode="auto">
          <a:xfrm>
            <a:off x="5429250" y="5500688"/>
            <a:ext cx="3786188" cy="1071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/>
            <a:endParaRPr lang="en-US" sz="1200">
              <a:solidFill>
                <a:srgbClr val="002060"/>
              </a:solidFill>
              <a:cs typeface="Arial" charset="0"/>
            </a:endParaRPr>
          </a:p>
        </p:txBody>
      </p:sp>
      <p:pic>
        <p:nvPicPr>
          <p:cNvPr id="4110" name="Picture 2" descr="C:\Documents and Settings\yuriryab\Рабочий стол\Рога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20713"/>
            <a:ext cx="9144000" cy="40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11" name="Picture 2" descr="C:\Documents and Settings\yuriryab\Рабочий стол\Рога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451600"/>
            <a:ext cx="9144000" cy="40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TextBox 15"/>
          <p:cNvSpPr txBox="1"/>
          <p:nvPr/>
        </p:nvSpPr>
        <p:spPr>
          <a:xfrm>
            <a:off x="755576" y="1268760"/>
            <a:ext cx="777686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FF0000"/>
                </a:solidFill>
              </a:rPr>
              <a:t>2. Перечень лиц, в отношении которых осуществляются мероприятия по региональному государственному строительному надзору</a:t>
            </a:r>
            <a:endParaRPr lang="ru-RU" sz="24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2727</TotalTime>
  <Words>2154</Words>
  <Application>Microsoft Office PowerPoint</Application>
  <PresentationFormat>Экран (4:3)</PresentationFormat>
  <Paragraphs>170</Paragraphs>
  <Slides>25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30" baseType="lpstr">
      <vt:lpstr>Arial</vt:lpstr>
      <vt:lpstr>Calibri</vt:lpstr>
      <vt:lpstr>Times New Roman</vt:lpstr>
      <vt:lpstr>Тема Office</vt:lpstr>
      <vt:lpstr>Диаграмма Microsoft Excel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sabramovskiy</dc:creator>
  <cp:lastModifiedBy>Аксёнов Иван Павлович</cp:lastModifiedBy>
  <cp:revision>261</cp:revision>
  <dcterms:created xsi:type="dcterms:W3CDTF">2014-03-26T10:54:08Z</dcterms:created>
  <dcterms:modified xsi:type="dcterms:W3CDTF">2019-09-25T08:02:40Z</dcterms:modified>
</cp:coreProperties>
</file>